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476" r:id="rId4"/>
    <p:sldId id="463" r:id="rId5"/>
    <p:sldId id="503" r:id="rId6"/>
    <p:sldId id="416" r:id="rId7"/>
    <p:sldId id="501" r:id="rId8"/>
    <p:sldId id="502" r:id="rId9"/>
    <p:sldId id="506" r:id="rId10"/>
    <p:sldId id="504" r:id="rId11"/>
    <p:sldId id="507" r:id="rId12"/>
    <p:sldId id="437" r:id="rId13"/>
    <p:sldId id="466" r:id="rId14"/>
    <p:sldId id="438" r:id="rId15"/>
    <p:sldId id="439" r:id="rId16"/>
    <p:sldId id="440" r:id="rId17"/>
    <p:sldId id="488" r:id="rId18"/>
    <p:sldId id="497" r:id="rId19"/>
    <p:sldId id="498" r:id="rId20"/>
    <p:sldId id="499" r:id="rId21"/>
    <p:sldId id="477" r:id="rId22"/>
    <p:sldId id="480" r:id="rId23"/>
    <p:sldId id="500" r:id="rId24"/>
    <p:sldId id="553" r:id="rId25"/>
    <p:sldId id="554" r:id="rId26"/>
    <p:sldId id="551" r:id="rId27"/>
    <p:sldId id="542" r:id="rId28"/>
    <p:sldId id="540" r:id="rId29"/>
    <p:sldId id="541" r:id="rId30"/>
    <p:sldId id="545" r:id="rId31"/>
    <p:sldId id="546" r:id="rId32"/>
    <p:sldId id="547" r:id="rId33"/>
    <p:sldId id="560" r:id="rId34"/>
    <p:sldId id="561" r:id="rId35"/>
    <p:sldId id="562" r:id="rId36"/>
    <p:sldId id="544" r:id="rId37"/>
    <p:sldId id="556" r:id="rId38"/>
    <p:sldId id="557" r:id="rId39"/>
    <p:sldId id="558" r:id="rId40"/>
    <p:sldId id="559" r:id="rId41"/>
    <p:sldId id="533" r:id="rId42"/>
    <p:sldId id="537" r:id="rId43"/>
    <p:sldId id="509" r:id="rId44"/>
    <p:sldId id="518" r:id="rId45"/>
    <p:sldId id="519" r:id="rId46"/>
    <p:sldId id="520" r:id="rId47"/>
    <p:sldId id="521" r:id="rId48"/>
    <p:sldId id="522" r:id="rId49"/>
    <p:sldId id="523" r:id="rId50"/>
    <p:sldId id="524" r:id="rId51"/>
    <p:sldId id="525" r:id="rId52"/>
    <p:sldId id="526" r:id="rId53"/>
    <p:sldId id="527" r:id="rId54"/>
    <p:sldId id="530" r:id="rId55"/>
    <p:sldId id="531" r:id="rId56"/>
    <p:sldId id="555" r:id="rId57"/>
    <p:sldId id="532" r:id="rId58"/>
    <p:sldId id="563" r:id="rId59"/>
    <p:sldId id="470" r:id="rId6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1C7A"/>
    <a:srgbClr val="797600"/>
    <a:srgbClr val="009999"/>
    <a:srgbClr val="18C0FC"/>
    <a:srgbClr val="FF3300"/>
    <a:srgbClr val="0000FF"/>
    <a:srgbClr val="000099"/>
    <a:srgbClr val="339933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8" autoAdjust="0"/>
    <p:restoredTop sz="81481" autoAdjust="0"/>
  </p:normalViewPr>
  <p:slideViewPr>
    <p:cSldViewPr>
      <p:cViewPr varScale="1">
        <p:scale>
          <a:sx n="73" d="100"/>
          <a:sy n="73" d="100"/>
        </p:scale>
        <p:origin x="1437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444"/>
    </p:cViewPr>
  </p:sorterViewPr>
  <p:notesViewPr>
    <p:cSldViewPr>
      <p:cViewPr varScale="1">
        <p:scale>
          <a:sx n="51" d="100"/>
          <a:sy n="51" d="100"/>
        </p:scale>
        <p:origin x="-189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Verdan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Verdan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Verdana" panose="020B060403050404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Verdana" panose="020B0604030504040204" pitchFamily="34" charset="0"/>
              </a:defRPr>
            </a:lvl1pPr>
          </a:lstStyle>
          <a:p>
            <a:fld id="{D980B5E6-F195-49FB-9A8B-62DF9A3D30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8255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CN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71C4B33-9E19-42CD-AA05-8ADD354B5F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49321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61</a:t>
            </a:r>
            <a:r>
              <a:rPr lang="zh-CN" altLang="en-US" dirty="0" smtClean="0"/>
              <a:t>院系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4831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775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2725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6628" name="灯片编号占位符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600030F-CF1B-4D38-ACE2-B67DAD4824D2}" type="slidenum">
              <a:rPr lang="en-US" altLang="zh-CN" sz="1200"/>
              <a:pPr algn="r"/>
              <a:t>33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962307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218C7C4-2BBD-4CDC-BA36-5B81C79D19ED}" type="slidenum">
              <a:rPr lang="zh-CN" altLang="en-US" smtClean="0"/>
              <a:pPr>
                <a:spcBef>
                  <a:spcPct val="0"/>
                </a:spcBef>
              </a:pPr>
              <a:t>34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303626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104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105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DA842A-5812-4C8A-B2F5-F877588817BC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8978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4580" name="灯片编号占位符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9CA9515-D017-41C1-A20E-6EC916ACDFF4}" type="slidenum">
              <a:rPr lang="en-US" altLang="zh-CN" sz="1200"/>
              <a:pPr algn="r"/>
              <a:t>40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779343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9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22</a:t>
            </a:r>
            <a:r>
              <a:rPr lang="zh-CN" altLang="en-US" dirty="0" smtClean="0"/>
              <a:t>院系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8371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56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E11B91A-81F5-4A47-A45F-617F22AF238F}" type="slidenum">
              <a:rPr lang="zh-CN" altLang="en-US" smtClean="0"/>
              <a:pPr>
                <a:spcBef>
                  <a:spcPct val="0"/>
                </a:spcBef>
              </a:pPr>
              <a:t>18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79719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304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3107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401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403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404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408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626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105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408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C4B33-9E19-42CD-AA05-8ADD354B5F14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8620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101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401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403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404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DA842A-5812-4C8A-B2F5-F877588817BC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096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722" name="Picture 2" descr="彩色大校徽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988" y="12700"/>
            <a:ext cx="823913" cy="8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4723" name="Object 3"/>
          <p:cNvGraphicFramePr>
            <a:graphicFrameLocks noChangeAspect="1"/>
          </p:cNvGraphicFramePr>
          <p:nvPr/>
        </p:nvGraphicFramePr>
        <p:xfrm>
          <a:off x="566738" y="2819402"/>
          <a:ext cx="80010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07" name="Visio" r:id="rId4" imgW="3772510" imgH="1576426" progId="Visio.Drawing.11">
                  <p:embed/>
                </p:oleObj>
              </mc:Choice>
              <mc:Fallback>
                <p:oleObj name="Visio" r:id="rId4" imgW="3772510" imgH="157642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2819402"/>
                        <a:ext cx="8001000" cy="334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7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66738" y="1304925"/>
            <a:ext cx="7772400" cy="7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14729" name="AutoShape 9"/>
          <p:cNvSpPr>
            <a:spLocks noChangeArrowheads="1"/>
          </p:cNvSpPr>
          <p:nvPr/>
        </p:nvSpPr>
        <p:spPr bwMode="auto">
          <a:xfrm>
            <a:off x="685800" y="2895600"/>
            <a:ext cx="7772400" cy="76200"/>
          </a:xfrm>
          <a:custGeom>
            <a:avLst/>
            <a:gdLst>
              <a:gd name="G0" fmla="+- 618 0 0"/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1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0826" y="384177"/>
            <a:ext cx="2009775" cy="56356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9" y="384177"/>
            <a:ext cx="5881687" cy="56356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368E42FD-C0F6-48B0-9052-3C23A1FA3B6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05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123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524000"/>
            <a:ext cx="39243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524000"/>
            <a:ext cx="39243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2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1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93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9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117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203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2745"/>
            <a:ext cx="7296150" cy="83502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softEdge rad="25400"/>
          </a:effectLst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标题</a:t>
            </a:r>
            <a:endParaRPr lang="zh-CN" altLang="zh-CN" dirty="0" smtClean="0"/>
          </a:p>
        </p:txBody>
      </p:sp>
      <p:graphicFrame>
        <p:nvGraphicFramePr>
          <p:cNvPr id="413698" name="Object 2"/>
          <p:cNvGraphicFramePr>
            <a:graphicFrameLocks noChangeAspect="1"/>
          </p:cNvGraphicFramePr>
          <p:nvPr userDrawn="1"/>
        </p:nvGraphicFramePr>
        <p:xfrm>
          <a:off x="609600" y="2590802"/>
          <a:ext cx="8001000" cy="33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85" name="Visio" r:id="rId14" imgW="3772510" imgH="1576426" progId="Visio.Drawing.11">
                  <p:embed/>
                </p:oleObj>
              </mc:Choice>
              <mc:Fallback>
                <p:oleObj name="Visio" r:id="rId14" imgW="3772510" imgH="1576426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90802"/>
                        <a:ext cx="8001000" cy="334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1439863"/>
            <a:ext cx="8001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pic>
        <p:nvPicPr>
          <p:cNvPr id="413701" name="Picture 5" descr="彩色大校徽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88" y="2"/>
            <a:ext cx="823913" cy="8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algn="ctr"/>
            <a:fld id="{A6479BD9-0B8C-43AA-B66B-E77A3BFCB89A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东南大学电工电子实验中心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91402EFA-084B-4A66-B391-71B8556774E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u"/>
        <a:defRPr sz="28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Ø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90600" y="1943100"/>
            <a:ext cx="7142328" cy="762000"/>
          </a:xfrm>
        </p:spPr>
        <p:txBody>
          <a:bodyPr/>
          <a:lstStyle/>
          <a:p>
            <a:r>
              <a:rPr lang="zh-CN" altLang="en-US" dirty="0" smtClean="0"/>
              <a:t>模拟电子电路实验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56564" y="4419600"/>
            <a:ext cx="7010400" cy="1600200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东南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大学电工电子实验中心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55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实验学习方法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培养学习兴趣，感受实验操作的成就感</a:t>
            </a:r>
          </a:p>
          <a:p>
            <a:r>
              <a:rPr lang="zh-CN" altLang="zh-CN" dirty="0"/>
              <a:t>针对课程特点，掌握实验过程的规律性</a:t>
            </a:r>
          </a:p>
          <a:p>
            <a:r>
              <a:rPr lang="zh-CN" altLang="zh-CN" dirty="0"/>
              <a:t>理论实验结合，由简单模仿到自我设计</a:t>
            </a:r>
          </a:p>
          <a:p>
            <a:r>
              <a:rPr lang="zh-CN" altLang="zh-CN" dirty="0"/>
              <a:t>掌握实验方法，构建合理的实验环境</a:t>
            </a:r>
          </a:p>
          <a:p>
            <a:r>
              <a:rPr lang="zh-CN" altLang="zh-CN" dirty="0"/>
              <a:t>充分相信自己，在解决问题的过程中提升能力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58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实验</a:t>
            </a:r>
            <a:r>
              <a:rPr lang="zh-CN" altLang="en-US" dirty="0"/>
              <a:t>预习要求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+mj-lt"/>
              <a:buAutoNum type="arabicPeriod"/>
            </a:pPr>
            <a:r>
              <a:rPr lang="zh-CN" altLang="zh-CN" sz="2400" dirty="0"/>
              <a:t>认真</a:t>
            </a:r>
            <a:r>
              <a:rPr lang="zh-CN" altLang="zh-CN" sz="2400" dirty="0">
                <a:solidFill>
                  <a:srgbClr val="FF0000"/>
                </a:solidFill>
              </a:rPr>
              <a:t>研读</a:t>
            </a:r>
            <a:r>
              <a:rPr lang="zh-CN" altLang="zh-CN" sz="2400" dirty="0" smtClean="0"/>
              <a:t>实验</a:t>
            </a:r>
            <a:r>
              <a:rPr lang="zh-CN" altLang="en-US" sz="2400" dirty="0"/>
              <a:t>教材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掌握实验原理；</a:t>
            </a:r>
          </a:p>
          <a:p>
            <a:pPr>
              <a:buFont typeface="+mj-lt"/>
              <a:buAutoNum type="arabicPeriod"/>
            </a:pPr>
            <a:r>
              <a:rPr lang="zh-CN" altLang="en-US" sz="2400" dirty="0"/>
              <a:t>观看</a:t>
            </a:r>
            <a:r>
              <a:rPr lang="en-US" altLang="zh-CN" sz="2400" dirty="0"/>
              <a:t>MOOC</a:t>
            </a:r>
            <a:r>
              <a:rPr lang="zh-CN" altLang="en-US" sz="2400" dirty="0"/>
              <a:t>上的“模拟电子电路实验”</a:t>
            </a:r>
            <a:r>
              <a:rPr lang="zh-CN" altLang="en-US" sz="2400" dirty="0" smtClean="0"/>
              <a:t>预习，完成每单元的</a:t>
            </a:r>
            <a:r>
              <a:rPr lang="zh-CN" altLang="en-US" sz="2400" dirty="0" smtClean="0">
                <a:solidFill>
                  <a:srgbClr val="FF0000"/>
                </a:solidFill>
              </a:rPr>
              <a:t>单元测试</a:t>
            </a:r>
            <a:r>
              <a:rPr lang="zh-CN" altLang="en-US" sz="2400" dirty="0" smtClean="0"/>
              <a:t>；</a:t>
            </a:r>
            <a:endParaRPr lang="zh-CN" altLang="zh-CN" sz="2400" dirty="0"/>
          </a:p>
          <a:p>
            <a:pPr lvl="0">
              <a:buFont typeface="+mj-lt"/>
              <a:buAutoNum type="arabicPeriod"/>
            </a:pPr>
            <a:r>
              <a:rPr lang="zh-CN" altLang="zh-CN" sz="2400" dirty="0" smtClean="0"/>
              <a:t>按照</a:t>
            </a:r>
            <a:r>
              <a:rPr lang="zh-CN" altLang="zh-CN" sz="2400" dirty="0"/>
              <a:t>实验内容完成实验电路的</a:t>
            </a:r>
            <a:r>
              <a:rPr lang="zh-CN" altLang="zh-CN" sz="2400" dirty="0" smtClean="0">
                <a:solidFill>
                  <a:srgbClr val="FF0000"/>
                </a:solidFill>
              </a:rPr>
              <a:t>仿真</a:t>
            </a:r>
            <a:r>
              <a:rPr lang="zh-CN" altLang="en-US" sz="2400" dirty="0" smtClean="0">
                <a:solidFill>
                  <a:srgbClr val="FF0000"/>
                </a:solidFill>
              </a:rPr>
              <a:t>设计和</a:t>
            </a:r>
            <a:r>
              <a:rPr lang="zh-CN" altLang="zh-CN" sz="2400" dirty="0" smtClean="0">
                <a:solidFill>
                  <a:srgbClr val="FF0000"/>
                </a:solidFill>
              </a:rPr>
              <a:t>测量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pPr lvl="0">
              <a:buFont typeface="+mj-lt"/>
              <a:buAutoNum type="arabicPeriod"/>
            </a:pPr>
            <a:r>
              <a:rPr lang="zh-CN" altLang="zh-CN" sz="2400" dirty="0" smtClean="0"/>
              <a:t>设计实验方案和实验步骤，</a:t>
            </a:r>
            <a:r>
              <a:rPr lang="zh-CN" altLang="en-US" sz="2400" dirty="0" smtClean="0"/>
              <a:t>自拟</a:t>
            </a:r>
            <a:r>
              <a:rPr lang="zh-CN" altLang="zh-CN" sz="2400" dirty="0" smtClean="0"/>
              <a:t>实验数据记录图表等；</a:t>
            </a:r>
          </a:p>
          <a:p>
            <a:pPr lvl="0">
              <a:buFont typeface="+mj-lt"/>
              <a:buAutoNum type="arabicPeriod"/>
            </a:pPr>
            <a:r>
              <a:rPr lang="zh-CN" altLang="zh-CN" sz="2400" dirty="0" smtClean="0"/>
              <a:t>撰写</a:t>
            </a:r>
            <a:r>
              <a:rPr lang="zh-CN" altLang="zh-CN" sz="2400" dirty="0"/>
              <a:t>实验预习报告；</a:t>
            </a:r>
          </a:p>
          <a:p>
            <a:pPr lvl="0">
              <a:buFont typeface="+mj-lt"/>
              <a:buAutoNum type="arabicPeriod"/>
            </a:pPr>
            <a:r>
              <a:rPr lang="zh-CN" altLang="zh-CN" sz="2400" dirty="0"/>
              <a:t>如果预先发放了实验所用的元器件，则要求在进实验室前完成电路的</a:t>
            </a:r>
            <a:r>
              <a:rPr lang="zh-CN" altLang="zh-CN" sz="2400" dirty="0">
                <a:solidFill>
                  <a:srgbClr val="FF0000"/>
                </a:solidFill>
              </a:rPr>
              <a:t>预搭接</a:t>
            </a:r>
            <a:r>
              <a:rPr lang="zh-CN" altLang="zh-CN" sz="2400" dirty="0"/>
              <a:t>，在实验室以电路性能调试、参数指标测量为主。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87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实验预习报告要求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00" y="1371600"/>
            <a:ext cx="8763000" cy="5181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进实验室前必须完成本次</a:t>
            </a:r>
            <a:r>
              <a:rPr lang="zh-CN" altLang="en-US" dirty="0">
                <a:solidFill>
                  <a:srgbClr val="FF0000"/>
                </a:solidFill>
              </a:rPr>
              <a:t>实验预习报告</a:t>
            </a:r>
            <a:r>
              <a:rPr lang="zh-CN" altLang="en-US" dirty="0" smtClean="0"/>
              <a:t>，一般包括：</a:t>
            </a:r>
            <a:endParaRPr lang="en-US" altLang="zh-CN" dirty="0"/>
          </a:p>
          <a:p>
            <a:pPr marL="985837" lvl="1" indent="-514350">
              <a:buFont typeface="+mj-lt"/>
              <a:buAutoNum type="arabicPeriod"/>
              <a:defRPr/>
            </a:pPr>
            <a:r>
              <a:rPr lang="zh-CN" altLang="en-US" sz="2400" b="1" dirty="0" smtClean="0"/>
              <a:t>基本信息：包括</a:t>
            </a:r>
            <a:r>
              <a:rPr lang="zh-CN" altLang="en-US" sz="2400" b="1" dirty="0"/>
              <a:t>实验名称、实验者姓名</a:t>
            </a:r>
            <a:r>
              <a:rPr lang="zh-CN" altLang="en-US" sz="2400" b="1" dirty="0" smtClean="0"/>
              <a:t>等</a:t>
            </a:r>
            <a:endParaRPr lang="zh-CN" altLang="en-US" sz="2400" b="1" dirty="0"/>
          </a:p>
          <a:p>
            <a:pPr marL="985837" lvl="1" indent="-514350">
              <a:buFont typeface="+mj-lt"/>
              <a:buAutoNum type="arabicPeriod"/>
              <a:defRPr/>
            </a:pPr>
            <a:r>
              <a:rPr lang="zh-CN" altLang="en-US" sz="2400" b="1" dirty="0" smtClean="0"/>
              <a:t>实验内容：主要</a:t>
            </a:r>
            <a:r>
              <a:rPr lang="zh-CN" altLang="en-US" sz="2400" b="1" dirty="0"/>
              <a:t>包括实验目的意义、实验原理、</a:t>
            </a:r>
            <a:r>
              <a:rPr lang="zh-CN" altLang="en-US" sz="2400" b="1" dirty="0">
                <a:solidFill>
                  <a:srgbClr val="FF3300"/>
                </a:solidFill>
              </a:rPr>
              <a:t>实验电路功能描述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FF3300"/>
                </a:solidFill>
              </a:rPr>
              <a:t>系统框图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FF3300"/>
                </a:solidFill>
              </a:rPr>
              <a:t>详细设计过程</a:t>
            </a:r>
            <a:r>
              <a:rPr lang="zh-CN" altLang="en-US" sz="2400" b="1" dirty="0" smtClean="0"/>
              <a:t>；</a:t>
            </a:r>
            <a:endParaRPr lang="zh-CN" altLang="en-US" sz="2400" b="1" dirty="0"/>
          </a:p>
          <a:p>
            <a:pPr marL="985837" lvl="1" indent="-514350">
              <a:buFont typeface="+mj-lt"/>
              <a:buAutoNum type="arabicPeriod"/>
              <a:defRPr/>
            </a:pPr>
            <a:r>
              <a:rPr lang="zh-CN" altLang="en-US" sz="2400" b="1" dirty="0" smtClean="0"/>
              <a:t>实验电路：</a:t>
            </a:r>
            <a:r>
              <a:rPr lang="zh-CN" altLang="en-US" sz="2400" b="1" dirty="0" smtClean="0">
                <a:solidFill>
                  <a:srgbClr val="FF3300"/>
                </a:solidFill>
              </a:rPr>
              <a:t>绘制</a:t>
            </a:r>
            <a:r>
              <a:rPr lang="zh-CN" altLang="en-US" sz="2400" b="1" dirty="0" smtClean="0"/>
              <a:t>实验</a:t>
            </a:r>
            <a:r>
              <a:rPr lang="zh-CN" altLang="en-US" sz="2400" b="1" dirty="0"/>
              <a:t>电路</a:t>
            </a:r>
            <a:r>
              <a:rPr lang="zh-CN" altLang="en-US" sz="2400" b="1" dirty="0" smtClean="0"/>
              <a:t>原理图软并用件</a:t>
            </a:r>
            <a:r>
              <a:rPr lang="zh-CN" altLang="en-US" sz="2400" b="1" dirty="0"/>
              <a:t>仿真</a:t>
            </a:r>
            <a:r>
              <a:rPr lang="zh-CN" altLang="en-US" sz="2400" b="1" dirty="0" smtClean="0"/>
              <a:t>测量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Multisim</a:t>
            </a:r>
            <a:r>
              <a:rPr lang="zh-CN" altLang="en-US" sz="2400" b="1" dirty="0"/>
              <a:t>软件）</a:t>
            </a:r>
            <a:endParaRPr lang="en-US" altLang="zh-CN" sz="2400" b="1" dirty="0"/>
          </a:p>
          <a:p>
            <a:pPr marL="985837" lvl="1" indent="-514350">
              <a:buFont typeface="+mj-lt"/>
              <a:buAutoNum type="arabicPeriod"/>
              <a:defRPr/>
            </a:pPr>
            <a:r>
              <a:rPr lang="zh-CN" altLang="en-US" sz="2400" b="1" dirty="0"/>
              <a:t>实验</a:t>
            </a:r>
            <a:r>
              <a:rPr lang="zh-CN" altLang="en-US" sz="2400" b="1" dirty="0" smtClean="0"/>
              <a:t>数据：</a:t>
            </a:r>
            <a:r>
              <a:rPr lang="zh-CN" altLang="en-US" sz="2400" b="1" dirty="0"/>
              <a:t>按照实验要求，</a:t>
            </a:r>
            <a:r>
              <a:rPr lang="zh-CN" altLang="en-US" sz="2400" b="1" dirty="0">
                <a:solidFill>
                  <a:srgbClr val="FF3300"/>
                </a:solidFill>
              </a:rPr>
              <a:t>设计</a:t>
            </a:r>
            <a:r>
              <a:rPr lang="zh-CN" altLang="en-US" sz="2400" b="1" dirty="0"/>
              <a:t>实验步骤、需要哪些测量仪器、采用什么测量方法</a:t>
            </a:r>
            <a:r>
              <a:rPr lang="zh-CN" altLang="en-US" sz="2400" b="1" dirty="0" smtClean="0"/>
              <a:t>、</a:t>
            </a:r>
            <a:r>
              <a:rPr lang="zh-CN" altLang="en-US" sz="2400" b="1" dirty="0" smtClean="0">
                <a:solidFill>
                  <a:srgbClr val="FF3300"/>
                </a:solidFill>
              </a:rPr>
              <a:t>自拟</a:t>
            </a:r>
            <a:r>
              <a:rPr lang="zh-CN" altLang="en-US" sz="2400" b="1" dirty="0" smtClean="0"/>
              <a:t>实验</a:t>
            </a:r>
            <a:r>
              <a:rPr lang="zh-CN" altLang="en-US" sz="2400" b="1" dirty="0"/>
              <a:t>数据记录</a:t>
            </a:r>
            <a:r>
              <a:rPr lang="zh-CN" altLang="en-US" sz="2400" b="1" dirty="0" smtClean="0"/>
              <a:t>图表</a:t>
            </a:r>
            <a:endParaRPr lang="en-US" altLang="zh-CN" sz="2400" b="1" dirty="0" smtClean="0"/>
          </a:p>
          <a:p>
            <a:pPr marL="985837" lvl="1" indent="-514350">
              <a:buFont typeface="+mj-lt"/>
              <a:buAutoNum type="arabicPeriod"/>
              <a:defRPr/>
            </a:pPr>
            <a:r>
              <a:rPr lang="zh-CN" altLang="en-US" sz="2400" b="1" dirty="0"/>
              <a:t>器材</a:t>
            </a:r>
            <a:r>
              <a:rPr lang="zh-CN" altLang="en-US" sz="2400" b="1" dirty="0" smtClean="0"/>
              <a:t>清单：</a:t>
            </a:r>
            <a:r>
              <a:rPr lang="zh-CN" altLang="en-US" sz="2400" b="1" dirty="0"/>
              <a:t>实验过程中需要用到的元器件清单、仪器设备清单等</a:t>
            </a:r>
            <a:r>
              <a:rPr lang="zh-CN" altLang="en-US" sz="2400" b="1" dirty="0" smtClean="0"/>
              <a:t>；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4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实验预习</a:t>
            </a:r>
            <a:r>
              <a:rPr lang="en-US" altLang="zh-CN" dirty="0" smtClean="0"/>
              <a:t>MOOC</a:t>
            </a:r>
            <a:r>
              <a:rPr lang="zh-CN" altLang="en-US" dirty="0" smtClean="0"/>
              <a:t>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2183" y="1221320"/>
            <a:ext cx="8001000" cy="5255679"/>
          </a:xfrm>
        </p:spPr>
        <p:txBody>
          <a:bodyPr/>
          <a:lstStyle/>
          <a:p>
            <a:r>
              <a:rPr lang="zh-CN" altLang="en-US" dirty="0"/>
              <a:t>课程已经上线中国大学 </a:t>
            </a:r>
            <a:r>
              <a:rPr lang="en-US" altLang="zh-CN" dirty="0"/>
              <a:t>MOOC </a:t>
            </a:r>
            <a:r>
              <a:rPr lang="zh-CN" altLang="en-US" dirty="0"/>
              <a:t>平台，</a:t>
            </a:r>
            <a:r>
              <a:rPr lang="zh-CN" altLang="en-US" dirty="0" smtClean="0"/>
              <a:t>可扫描</a:t>
            </a:r>
            <a:r>
              <a:rPr lang="zh-CN" altLang="en-US" dirty="0"/>
              <a:t>下面课程二维码加入课程学习</a:t>
            </a:r>
            <a:r>
              <a:rPr lang="zh-CN" altLang="en-US" dirty="0" smtClean="0"/>
              <a:t>，并</a:t>
            </a:r>
            <a:r>
              <a:rPr lang="zh-CN" altLang="en-US" dirty="0" smtClean="0">
                <a:solidFill>
                  <a:srgbClr val="FF0000"/>
                </a:solidFill>
              </a:rPr>
              <a:t>完成</a:t>
            </a:r>
            <a:r>
              <a:rPr lang="zh-CN" altLang="en-US" dirty="0">
                <a:solidFill>
                  <a:srgbClr val="FF0000"/>
                </a:solidFill>
              </a:rPr>
              <a:t>每单元的测试</a:t>
            </a:r>
            <a:r>
              <a:rPr lang="zh-CN" altLang="en-US" dirty="0" smtClean="0">
                <a:solidFill>
                  <a:srgbClr val="FF0000"/>
                </a:solidFill>
              </a:rPr>
              <a:t>题目，</a:t>
            </a:r>
            <a:r>
              <a:rPr lang="zh-CN" altLang="en-US" dirty="0" smtClean="0"/>
              <a:t>为了便于</a:t>
            </a:r>
            <a:r>
              <a:rPr lang="zh-CN" altLang="en-US" dirty="0"/>
              <a:t>管理，昵称建议设置为“ </a:t>
            </a:r>
            <a:r>
              <a:rPr lang="en-US" altLang="zh-CN" dirty="0" err="1"/>
              <a:t>seu</a:t>
            </a:r>
            <a:r>
              <a:rPr lang="en-US" altLang="zh-CN" dirty="0"/>
              <a:t>+</a:t>
            </a:r>
            <a:r>
              <a:rPr lang="zh-CN" altLang="en-US" dirty="0"/>
              <a:t>学号 </a:t>
            </a:r>
            <a:r>
              <a:rPr lang="en-US" altLang="zh-CN" dirty="0"/>
              <a:t>+</a:t>
            </a:r>
            <a:r>
              <a:rPr lang="zh-CN" altLang="en-US" dirty="0"/>
              <a:t>姓名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zh-CN" dirty="0"/>
              <a:t>由于</a:t>
            </a:r>
            <a:r>
              <a:rPr lang="en-US" altLang="zh-CN" dirty="0" err="1"/>
              <a:t>mooc</a:t>
            </a:r>
            <a:r>
              <a:rPr lang="zh-CN" altLang="zh-CN" dirty="0"/>
              <a:t>网站的关于学生隐私管理，所以大家还要再扫描下面</a:t>
            </a:r>
            <a:r>
              <a:rPr lang="zh-CN" altLang="zh-CN" dirty="0" smtClean="0"/>
              <a:t>的</a:t>
            </a:r>
            <a:r>
              <a:rPr lang="zh-CN" altLang="en-US" dirty="0" smtClean="0"/>
              <a:t>课堂</a:t>
            </a:r>
            <a:r>
              <a:rPr lang="zh-CN" altLang="zh-CN" dirty="0" smtClean="0"/>
              <a:t>二</a:t>
            </a:r>
            <a:r>
              <a:rPr lang="zh-CN" altLang="zh-CN" dirty="0"/>
              <a:t>维</a:t>
            </a:r>
            <a:r>
              <a:rPr lang="zh-CN" altLang="zh-CN" dirty="0" smtClean="0"/>
              <a:t>码加入</a:t>
            </a:r>
            <a:r>
              <a:rPr lang="en-US" altLang="zh-CN" dirty="0" smtClean="0"/>
              <a:t>8KHNAW</a:t>
            </a:r>
            <a:r>
              <a:rPr lang="zh-CN" altLang="zh-CN" dirty="0" smtClean="0"/>
              <a:t>这个</a:t>
            </a:r>
            <a:r>
              <a:rPr lang="zh-CN" altLang="zh-CN" dirty="0"/>
              <a:t>课堂中，这样教师才能看到学生的学号姓名和成绩。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424962" name="Picture 2" descr="2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933950"/>
            <a:ext cx="2643188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913187" y="4811077"/>
            <a:ext cx="1317625" cy="171259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410200" y="4780727"/>
            <a:ext cx="300736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实验要求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509000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实验采用</a:t>
            </a:r>
            <a:r>
              <a:rPr lang="zh-CN" altLang="en-US" dirty="0" smtClean="0">
                <a:solidFill>
                  <a:srgbClr val="FF0000"/>
                </a:solidFill>
              </a:rPr>
              <a:t>集中授课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开放实验，线上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线下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zh-CN" dirty="0" smtClean="0"/>
              <a:t>每次</a:t>
            </a:r>
            <a:r>
              <a:rPr lang="zh-CN" altLang="zh-CN" dirty="0"/>
              <a:t>实验要带</a:t>
            </a:r>
            <a:r>
              <a:rPr lang="zh-CN" altLang="zh-CN" dirty="0" smtClean="0">
                <a:solidFill>
                  <a:srgbClr val="FF0000"/>
                </a:solidFill>
              </a:rPr>
              <a:t>一卡通</a:t>
            </a:r>
            <a:r>
              <a:rPr lang="zh-CN" altLang="zh-CN" dirty="0">
                <a:solidFill>
                  <a:srgbClr val="FF0000"/>
                </a:solidFill>
              </a:rPr>
              <a:t>、元器件</a:t>
            </a:r>
            <a:r>
              <a:rPr lang="zh-CN" altLang="en-US" dirty="0">
                <a:solidFill>
                  <a:srgbClr val="FF0000"/>
                </a:solidFill>
              </a:rPr>
              <a:t>、线材</a:t>
            </a:r>
            <a:r>
              <a:rPr lang="zh-CN" altLang="en-US" dirty="0" smtClean="0">
                <a:solidFill>
                  <a:srgbClr val="FF0000"/>
                </a:solidFill>
              </a:rPr>
              <a:t>、易派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zh-CN" dirty="0" smtClean="0"/>
              <a:t>刷</a:t>
            </a:r>
            <a:r>
              <a:rPr lang="zh-CN" altLang="zh-CN" dirty="0"/>
              <a:t>校园卡在</a:t>
            </a:r>
            <a:r>
              <a:rPr lang="zh-CN" altLang="zh-CN" dirty="0">
                <a:solidFill>
                  <a:srgbClr val="FF0000"/>
                </a:solidFill>
              </a:rPr>
              <a:t>分配的实验室和实验座位</a:t>
            </a:r>
            <a:r>
              <a:rPr lang="zh-CN" altLang="zh-CN" dirty="0"/>
              <a:t>上完成实验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zh-CN" dirty="0"/>
              <a:t>实验前先检查自己座位上的仪器</a:t>
            </a:r>
            <a:r>
              <a:rPr lang="zh-CN" altLang="en-US" dirty="0"/>
              <a:t>，如有故障仪器通知指导老师更换，</a:t>
            </a:r>
            <a:r>
              <a:rPr lang="zh-CN" altLang="en-US" dirty="0">
                <a:solidFill>
                  <a:srgbClr val="FF0000"/>
                </a:solidFill>
              </a:rPr>
              <a:t>严禁自己</a:t>
            </a:r>
            <a:r>
              <a:rPr lang="zh-CN" altLang="en-US" dirty="0" smtClean="0">
                <a:solidFill>
                  <a:srgbClr val="FF0000"/>
                </a:solidFill>
              </a:rPr>
              <a:t>更换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认真</a:t>
            </a:r>
            <a:r>
              <a:rPr lang="zh-CN" altLang="en-US" dirty="0"/>
              <a:t>检查确保</a:t>
            </a:r>
            <a:r>
              <a:rPr lang="zh-CN" altLang="en-US" dirty="0">
                <a:solidFill>
                  <a:srgbClr val="FF0000"/>
                </a:solidFill>
              </a:rPr>
              <a:t>无误后方可通电</a:t>
            </a:r>
            <a:r>
              <a:rPr lang="zh-CN" altLang="en-US" dirty="0"/>
              <a:t>测试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设计表格记录实验</a:t>
            </a:r>
            <a:r>
              <a:rPr lang="zh-CN" altLang="en-US" dirty="0"/>
              <a:t>数据和实验波形，</a:t>
            </a:r>
            <a:r>
              <a:rPr lang="zh-CN" altLang="en-US" dirty="0">
                <a:solidFill>
                  <a:srgbClr val="FF0000"/>
                </a:solidFill>
              </a:rPr>
              <a:t>所有数据和波形都要分析</a:t>
            </a:r>
            <a:r>
              <a:rPr lang="zh-CN" altLang="en-US" dirty="0" smtClean="0">
                <a:solidFill>
                  <a:srgbClr val="FF0000"/>
                </a:solidFill>
              </a:rPr>
              <a:t>判断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完成</a:t>
            </a:r>
            <a:r>
              <a:rPr lang="zh-CN" altLang="en-US" dirty="0"/>
              <a:t>并记录所有实验数据后，提请指导老师验收，验收</a:t>
            </a:r>
            <a:r>
              <a:rPr lang="zh-CN" altLang="en-US" dirty="0">
                <a:solidFill>
                  <a:srgbClr val="FF0000"/>
                </a:solidFill>
              </a:rPr>
              <a:t>通过后方可拆除电路结束实验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02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实验</a:t>
            </a:r>
            <a:r>
              <a:rPr lang="zh-CN" altLang="en-US" dirty="0"/>
              <a:t>要求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337200"/>
            <a:ext cx="8686800" cy="5216000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  <a:defRPr/>
            </a:pPr>
            <a:r>
              <a:rPr lang="zh-CN" altLang="en-US" dirty="0" smtClean="0"/>
              <a:t>实验</a:t>
            </a:r>
            <a:r>
              <a:rPr lang="zh-CN" altLang="en-US" dirty="0"/>
              <a:t>过程中遇到故障要</a:t>
            </a:r>
            <a:r>
              <a:rPr lang="zh-CN" altLang="en-US" dirty="0">
                <a:solidFill>
                  <a:srgbClr val="FF0000"/>
                </a:solidFill>
              </a:rPr>
              <a:t>独立思考</a:t>
            </a:r>
            <a:r>
              <a:rPr lang="zh-CN" altLang="en-US" dirty="0"/>
              <a:t>，耐心查找故障原因并排除，记录故障现象、排除故障的过程和方法</a:t>
            </a:r>
          </a:p>
          <a:p>
            <a:pPr marL="514350" indent="-514350">
              <a:buFont typeface="+mj-lt"/>
              <a:buAutoNum type="arabicPeriod" startAt="8"/>
              <a:defRPr/>
            </a:pPr>
            <a:r>
              <a:rPr lang="zh-CN" altLang="en-US" dirty="0"/>
              <a:t>实验中若发生</a:t>
            </a:r>
            <a:r>
              <a:rPr lang="zh-CN" altLang="en-US" dirty="0">
                <a:solidFill>
                  <a:srgbClr val="FF0000"/>
                </a:solidFill>
              </a:rPr>
              <a:t>异常现象，应立即切断电源</a:t>
            </a:r>
            <a:r>
              <a:rPr lang="zh-CN" altLang="en-US" dirty="0"/>
              <a:t>，并通知指导老师处理。如有元器件损坏，可到仪表</a:t>
            </a:r>
            <a:r>
              <a:rPr lang="zh-CN" altLang="en-US" dirty="0" smtClean="0"/>
              <a:t>室</a:t>
            </a:r>
            <a:r>
              <a:rPr lang="en-US" altLang="zh-CN" dirty="0" smtClean="0">
                <a:solidFill>
                  <a:srgbClr val="FF0000"/>
                </a:solidFill>
              </a:rPr>
              <a:t>412</a:t>
            </a:r>
            <a:r>
              <a:rPr lang="zh-CN" altLang="en-US" dirty="0" smtClean="0"/>
              <a:t>购买，</a:t>
            </a:r>
            <a:endParaRPr lang="zh-CN" altLang="en-US" dirty="0"/>
          </a:p>
          <a:p>
            <a:pPr marL="514350" indent="-514350">
              <a:buFont typeface="+mj-lt"/>
              <a:buAutoNum type="arabicPeriod" startAt="8"/>
              <a:defRPr/>
            </a:pPr>
            <a:r>
              <a:rPr lang="zh-CN" altLang="en-US" dirty="0"/>
              <a:t>开放实验</a:t>
            </a:r>
            <a:r>
              <a:rPr lang="zh-CN" altLang="en-US" dirty="0">
                <a:solidFill>
                  <a:srgbClr val="FF0000"/>
                </a:solidFill>
              </a:rPr>
              <a:t>每次至少要完成一项</a:t>
            </a:r>
            <a:r>
              <a:rPr lang="zh-CN" altLang="en-US" dirty="0"/>
              <a:t>实验内容，单次实验时间不少于</a:t>
            </a:r>
            <a:r>
              <a:rPr lang="en-US" altLang="zh-CN" dirty="0"/>
              <a:t>1</a:t>
            </a:r>
            <a:r>
              <a:rPr lang="zh-CN" altLang="en-US" dirty="0"/>
              <a:t>个小时</a:t>
            </a:r>
          </a:p>
          <a:p>
            <a:pPr marL="514350" indent="-514350">
              <a:buFont typeface="+mj-lt"/>
              <a:buAutoNum type="arabicPeriod" startAt="8"/>
              <a:defRPr/>
            </a:pPr>
            <a:r>
              <a:rPr lang="zh-CN" altLang="en-US" dirty="0"/>
              <a:t>实验中途</a:t>
            </a:r>
            <a:r>
              <a:rPr lang="zh-CN" altLang="en-US" dirty="0">
                <a:solidFill>
                  <a:srgbClr val="FF0000"/>
                </a:solidFill>
              </a:rPr>
              <a:t>请勿随意离开实验室</a:t>
            </a:r>
            <a:r>
              <a:rPr lang="zh-CN" altLang="en-US" dirty="0"/>
              <a:t>，如确实有特殊情况请向指导教师请假</a:t>
            </a:r>
          </a:p>
          <a:p>
            <a:pPr marL="514350" indent="-514350">
              <a:buFont typeface="+mj-lt"/>
              <a:buAutoNum type="arabicPeriod" startAt="8"/>
              <a:defRPr/>
            </a:pPr>
            <a:r>
              <a:rPr lang="zh-CN" altLang="en-US" dirty="0"/>
              <a:t>实验完成后请将</a:t>
            </a:r>
            <a:r>
              <a:rPr lang="zh-CN" altLang="en-US" dirty="0">
                <a:solidFill>
                  <a:srgbClr val="FF0000"/>
                </a:solidFill>
              </a:rPr>
              <a:t>仪器归位并关闭仪器电源、整理线缆、打扫干净实验桌面</a:t>
            </a:r>
            <a:r>
              <a:rPr lang="zh-CN" altLang="en-US" dirty="0"/>
              <a:t>，然后</a:t>
            </a:r>
            <a:r>
              <a:rPr lang="zh-CN" altLang="en-US" dirty="0">
                <a:solidFill>
                  <a:srgbClr val="FF0000"/>
                </a:solidFill>
              </a:rPr>
              <a:t>刷卡下机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9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</a:t>
            </a:r>
            <a:r>
              <a:rPr lang="zh-CN" altLang="en-US" dirty="0" smtClean="0"/>
              <a:t>电子实验</a:t>
            </a:r>
            <a:r>
              <a:rPr lang="zh-CN" altLang="en-US" dirty="0"/>
              <a:t>报告要求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197768"/>
            <a:ext cx="8915400" cy="505063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522" dirty="0"/>
              <a:t>实验报告的撰写是培养学生的科学性、系统性及正确表达与概括能力不可缺少的过程，也是写作科技论文的训练环节</a:t>
            </a:r>
            <a:r>
              <a:rPr lang="zh-CN" altLang="en-US" sz="2522" dirty="0" smtClean="0"/>
              <a:t>。</a:t>
            </a:r>
            <a:endParaRPr lang="en-US" altLang="zh-CN" sz="2522" dirty="0" smtClean="0"/>
          </a:p>
          <a:p>
            <a:pPr eaLnBrk="1" hangingPunct="1">
              <a:defRPr/>
            </a:pPr>
            <a:r>
              <a:rPr lang="zh-CN" altLang="en-US" sz="2522" dirty="0" smtClean="0"/>
              <a:t>实验</a:t>
            </a:r>
            <a:r>
              <a:rPr lang="zh-CN" altLang="en-US" sz="2522" dirty="0"/>
              <a:t>报告是</a:t>
            </a:r>
            <a:r>
              <a:rPr lang="zh-CN" altLang="en-US" sz="2522" dirty="0">
                <a:solidFill>
                  <a:srgbClr val="FF0000"/>
                </a:solidFill>
              </a:rPr>
              <a:t>在预习报告的基础上</a:t>
            </a:r>
            <a:r>
              <a:rPr lang="zh-CN" altLang="en-US" sz="2522" dirty="0"/>
              <a:t>，更加完整的表述实验的设计思路、实验过程，通过</a:t>
            </a:r>
            <a:r>
              <a:rPr lang="zh-CN" altLang="en-US" sz="2522" dirty="0">
                <a:solidFill>
                  <a:srgbClr val="FF0000"/>
                </a:solidFill>
              </a:rPr>
              <a:t>对实验数据波形的分析研究</a:t>
            </a:r>
            <a:r>
              <a:rPr lang="zh-CN" altLang="en-US" sz="2522" dirty="0"/>
              <a:t>，</a:t>
            </a:r>
            <a:r>
              <a:rPr lang="zh-CN" altLang="en-US" sz="2522" dirty="0">
                <a:solidFill>
                  <a:srgbClr val="FF0000"/>
                </a:solidFill>
              </a:rPr>
              <a:t>总结实验的</a:t>
            </a:r>
            <a:r>
              <a:rPr lang="zh-CN" altLang="en-US" sz="2522" dirty="0" smtClean="0">
                <a:solidFill>
                  <a:srgbClr val="FF0000"/>
                </a:solidFill>
              </a:rPr>
              <a:t>成效</a:t>
            </a:r>
            <a:r>
              <a:rPr lang="zh-CN" altLang="en-US" sz="2522" dirty="0"/>
              <a:t>以及对</a:t>
            </a:r>
            <a:r>
              <a:rPr lang="zh-CN" altLang="en-US" sz="2522" dirty="0">
                <a:solidFill>
                  <a:srgbClr val="FF0000"/>
                </a:solidFill>
              </a:rPr>
              <a:t>实验的感悟</a:t>
            </a:r>
            <a:r>
              <a:rPr lang="zh-CN" altLang="en-US" sz="2522" dirty="0" smtClean="0"/>
              <a:t>。</a:t>
            </a:r>
            <a:endParaRPr lang="en-US" altLang="zh-CN" sz="2522" dirty="0" smtClean="0"/>
          </a:p>
          <a:p>
            <a:pPr eaLnBrk="1" hangingPunct="1">
              <a:defRPr/>
            </a:pPr>
            <a:r>
              <a:rPr lang="zh-CN" altLang="en-US" sz="1600" dirty="0" smtClean="0"/>
              <a:t>（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）</a:t>
            </a:r>
            <a:r>
              <a:rPr lang="zh-CN" altLang="en-US" sz="1600" dirty="0" smtClean="0">
                <a:solidFill>
                  <a:srgbClr val="FF0000"/>
                </a:solidFill>
              </a:rPr>
              <a:t>电路</a:t>
            </a:r>
            <a:r>
              <a:rPr lang="zh-CN" altLang="en-US" sz="1600" dirty="0">
                <a:solidFill>
                  <a:srgbClr val="FF0000"/>
                </a:solidFill>
              </a:rPr>
              <a:t>优化</a:t>
            </a:r>
            <a:r>
              <a:rPr lang="zh-CN" altLang="en-US" sz="1600" dirty="0"/>
              <a:t>：画出完整电路图，尤其需要标明与预习报告设计的电路区别是什么？为什么需要修改？</a:t>
            </a:r>
          </a:p>
          <a:p>
            <a:pPr eaLnBrk="1" hangingPunct="1">
              <a:defRPr/>
            </a:pPr>
            <a:r>
              <a:rPr lang="zh-CN" altLang="en-US" sz="1600" dirty="0" smtClean="0"/>
              <a:t>（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）</a:t>
            </a:r>
            <a:r>
              <a:rPr lang="zh-CN" altLang="en-US" sz="1600" dirty="0" smtClean="0">
                <a:solidFill>
                  <a:srgbClr val="FF0000"/>
                </a:solidFill>
              </a:rPr>
              <a:t>安装</a:t>
            </a:r>
            <a:r>
              <a:rPr lang="zh-CN" altLang="en-US" sz="1600" dirty="0">
                <a:solidFill>
                  <a:srgbClr val="FF0000"/>
                </a:solidFill>
              </a:rPr>
              <a:t>调试</a:t>
            </a:r>
            <a:r>
              <a:rPr lang="zh-CN" altLang="en-US" sz="1600" dirty="0"/>
              <a:t>：使用的主要仪器和仪表、调试电路的方法和技巧、调试中出现的故障、原因及排除方法等；</a:t>
            </a:r>
          </a:p>
          <a:p>
            <a:pPr eaLnBrk="1" hangingPunct="1">
              <a:defRPr/>
            </a:pPr>
            <a:r>
              <a:rPr lang="zh-CN" altLang="en-US" sz="1600" dirty="0" smtClean="0"/>
              <a:t>（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）</a:t>
            </a:r>
            <a:r>
              <a:rPr lang="zh-CN" altLang="en-US" sz="1600" dirty="0" smtClean="0">
                <a:solidFill>
                  <a:srgbClr val="FF0000"/>
                </a:solidFill>
              </a:rPr>
              <a:t>记录</a:t>
            </a:r>
            <a:r>
              <a:rPr lang="zh-CN" altLang="en-US" sz="1600" dirty="0">
                <a:solidFill>
                  <a:srgbClr val="FF0000"/>
                </a:solidFill>
              </a:rPr>
              <a:t>数据</a:t>
            </a:r>
            <a:r>
              <a:rPr lang="zh-CN" altLang="en-US" sz="1600" dirty="0"/>
              <a:t>：记录实验过程的每个指标参数，完整记录相关点的波形，包括坐标单位、不同波形之间的相位关系等；</a:t>
            </a:r>
          </a:p>
          <a:p>
            <a:pPr eaLnBrk="1" hangingPunct="1">
              <a:defRPr/>
            </a:pPr>
            <a:r>
              <a:rPr lang="zh-CN" altLang="en-US" sz="1600" dirty="0" smtClean="0"/>
              <a:t>（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）</a:t>
            </a:r>
            <a:r>
              <a:rPr lang="zh-CN" altLang="en-US" sz="1600" dirty="0" smtClean="0">
                <a:solidFill>
                  <a:srgbClr val="FF0000"/>
                </a:solidFill>
              </a:rPr>
              <a:t>结果</a:t>
            </a:r>
            <a:r>
              <a:rPr lang="zh-CN" altLang="en-US" sz="1600" dirty="0">
                <a:solidFill>
                  <a:srgbClr val="FF0000"/>
                </a:solidFill>
              </a:rPr>
              <a:t>分析</a:t>
            </a:r>
            <a:r>
              <a:rPr lang="zh-CN" altLang="en-US" sz="1600" dirty="0"/>
              <a:t>：以电路工作原理为依据，研究分析实验数据波形，并与理论数据对比，分析误差原因。</a:t>
            </a:r>
          </a:p>
          <a:p>
            <a:pPr eaLnBrk="1" hangingPunct="1">
              <a:defRPr/>
            </a:pPr>
            <a:r>
              <a:rPr lang="zh-CN" altLang="en-US" sz="1600" dirty="0" smtClean="0"/>
              <a:t>（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）</a:t>
            </a:r>
            <a:r>
              <a:rPr lang="zh-CN" altLang="en-US" sz="1600" dirty="0" smtClean="0">
                <a:solidFill>
                  <a:srgbClr val="FF0000"/>
                </a:solidFill>
              </a:rPr>
              <a:t>实验</a:t>
            </a:r>
            <a:r>
              <a:rPr lang="zh-CN" altLang="en-US" sz="1600" dirty="0">
                <a:solidFill>
                  <a:srgbClr val="FF0000"/>
                </a:solidFill>
              </a:rPr>
              <a:t>总结</a:t>
            </a:r>
            <a:r>
              <a:rPr lang="zh-CN" altLang="en-US" sz="1600" dirty="0"/>
              <a:t>：阐述设计中遇到的问题、原因分析及解决方法，总结设计电路和方案的优缺点，指出实验的核心及实用价值，实验的收获和体会，提出改进意见和展望。</a:t>
            </a:r>
          </a:p>
          <a:p>
            <a:pPr eaLnBrk="1" hangingPunct="1">
              <a:defRPr/>
            </a:pPr>
            <a:endParaRPr lang="zh-CN" altLang="en-US" sz="1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04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</a:t>
            </a:r>
            <a:r>
              <a:rPr lang="zh-CN" altLang="en-US" dirty="0" smtClean="0"/>
              <a:t>电子</a:t>
            </a:r>
            <a:r>
              <a:rPr lang="zh-CN" altLang="en-US" dirty="0"/>
              <a:t>实验报告要求（续）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210237"/>
            <a:ext cx="8204200" cy="51895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zh-CN" altLang="en-US" sz="2400" dirty="0">
                <a:solidFill>
                  <a:srgbClr val="FF0000"/>
                </a:solidFill>
              </a:rPr>
              <a:t>不得拖欠，得按时提交。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zh-CN" altLang="en-US" sz="2400" dirty="0"/>
              <a:t>原理部分</a:t>
            </a:r>
            <a:r>
              <a:rPr lang="zh-CN" altLang="en-US" sz="2400" dirty="0">
                <a:solidFill>
                  <a:srgbClr val="FF0000"/>
                </a:solidFill>
              </a:rPr>
              <a:t>不是简单截图</a:t>
            </a:r>
            <a:r>
              <a:rPr lang="zh-CN" altLang="en-US" sz="2400" dirty="0"/>
              <a:t>，得用自己的语言总结描述。</a:t>
            </a:r>
            <a:endParaRPr lang="en-US" altLang="zh-CN" sz="2400" dirty="0"/>
          </a:p>
          <a:p>
            <a:pPr>
              <a:buFont typeface="+mj-lt"/>
              <a:buAutoNum type="arabicPeriod"/>
            </a:pPr>
            <a:r>
              <a:rPr lang="zh-CN" altLang="en-US" sz="2400" dirty="0" smtClean="0"/>
              <a:t>实验室示波器数据波形可以直接存储到</a:t>
            </a:r>
            <a:r>
              <a:rPr lang="en-US" altLang="zh-CN" sz="2400" dirty="0" smtClean="0">
                <a:solidFill>
                  <a:srgbClr val="FF0000"/>
                </a:solidFill>
              </a:rPr>
              <a:t>u</a:t>
            </a:r>
            <a:r>
              <a:rPr lang="zh-CN" altLang="en-US" sz="2400" dirty="0" smtClean="0">
                <a:solidFill>
                  <a:srgbClr val="FF0000"/>
                </a:solidFill>
              </a:rPr>
              <a:t>盘。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FF0000"/>
                </a:solidFill>
              </a:rPr>
              <a:t>易</a:t>
            </a:r>
            <a:r>
              <a:rPr lang="zh-CN" altLang="en-US" sz="2400" dirty="0">
                <a:solidFill>
                  <a:srgbClr val="FF0000"/>
                </a:solidFill>
              </a:rPr>
              <a:t>派示波器的截图</a:t>
            </a:r>
            <a:r>
              <a:rPr lang="zh-CN" altLang="en-US" sz="2400" dirty="0"/>
              <a:t>得有自己的学号，截图的波形图上得有标注，例如输入</a:t>
            </a:r>
            <a:r>
              <a:rPr lang="en-US" altLang="zh-CN" sz="2400" dirty="0"/>
              <a:t>,</a:t>
            </a:r>
            <a:r>
              <a:rPr lang="zh-CN" altLang="en-US" sz="2400" dirty="0"/>
              <a:t>输出</a:t>
            </a:r>
            <a:r>
              <a:rPr lang="en-US" altLang="zh-CN" sz="2400" dirty="0"/>
              <a:t>,</a:t>
            </a:r>
            <a:r>
              <a:rPr lang="zh-CN" altLang="en-US" sz="2400" dirty="0"/>
              <a:t>频率，周期，电压峰峰值等等。</a:t>
            </a:r>
            <a:endParaRPr lang="en-US" altLang="zh-CN" sz="2400" dirty="0"/>
          </a:p>
          <a:p>
            <a:pPr>
              <a:buFont typeface="+mj-lt"/>
              <a:buAutoNum type="arabicPeriod"/>
            </a:pPr>
            <a:r>
              <a:rPr lang="zh-CN" altLang="en-US" sz="2400" dirty="0">
                <a:solidFill>
                  <a:srgbClr val="FF0000"/>
                </a:solidFill>
              </a:rPr>
              <a:t>数据分析得到位</a:t>
            </a:r>
            <a:r>
              <a:rPr lang="zh-CN" altLang="en-US" sz="2400" dirty="0"/>
              <a:t>，例如有的学生分析简单写一句这个参数改了有影响，那具体的影响是什么？变大还是变小？符合什么理论？</a:t>
            </a:r>
            <a:endParaRPr lang="en-US" altLang="zh-CN" sz="2400" dirty="0"/>
          </a:p>
          <a:p>
            <a:pPr>
              <a:buFont typeface="+mj-lt"/>
              <a:buAutoNum type="arabicPeriod"/>
            </a:pPr>
            <a:r>
              <a:rPr lang="zh-CN" altLang="en-US" sz="2400" dirty="0">
                <a:solidFill>
                  <a:srgbClr val="FF0000"/>
                </a:solidFill>
              </a:rPr>
              <a:t>总结</a:t>
            </a:r>
            <a:r>
              <a:rPr lang="zh-CN" altLang="en-US" sz="2400" dirty="0"/>
              <a:t>不是简单把实验结论说一下，那个已经在分析中已经体现了，主要还是写遇到问题与解决问题以及学到知识点。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877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底色没有改成白色，看不清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363540" y="1706565"/>
            <a:ext cx="8715375" cy="4721225"/>
          </a:xfrm>
        </p:spPr>
        <p:txBody>
          <a:bodyPr/>
          <a:lstStyle/>
          <a:p>
            <a:r>
              <a:rPr lang="zh-CN" altLang="en-US" smtClean="0"/>
              <a:t>仿真示波器</a:t>
            </a:r>
          </a:p>
        </p:txBody>
      </p:sp>
      <p:sp>
        <p:nvSpPr>
          <p:cNvPr id="73733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589213" y="6448425"/>
            <a:ext cx="3979862" cy="24765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Blip>
                <a:blip r:embed="rId3"/>
              </a:buBlip>
              <a:defRPr sz="2883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669249" indent="-257404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52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028185" indent="-204493">
              <a:spcBef>
                <a:spcPct val="20000"/>
              </a:spcBef>
              <a:buClr>
                <a:schemeClr val="accent1"/>
              </a:buClr>
              <a:buChar char="–"/>
              <a:defRPr sz="216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441460" indent="-205923">
              <a:spcBef>
                <a:spcPct val="20000"/>
              </a:spcBef>
              <a:buClr>
                <a:schemeClr val="accent1"/>
              </a:buClr>
              <a:buChar char="»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1853306" indent="-205923">
              <a:spcBef>
                <a:spcPct val="20000"/>
              </a:spcBef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265152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676997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088843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500689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zh-CN" altLang="en-US" sz="1441" b="0" dirty="0">
                <a:latin typeface="Arial" panose="020B0604020202020204" pitchFamily="34" charset="0"/>
                <a:ea typeface="华文行楷" panose="02010800040101010101" pitchFamily="2" charset="-122"/>
              </a:rPr>
              <a:t>东南大学电工电子实验中心 </a:t>
            </a:r>
            <a:endParaRPr lang="en-US" altLang="zh-CN" sz="1441" b="0" dirty="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7373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62713"/>
            <a:ext cx="1905000" cy="233362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Blip>
                <a:blip r:embed="rId3"/>
              </a:buBlip>
              <a:defRPr sz="2883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669249" indent="-257404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52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028185" indent="-204493">
              <a:spcBef>
                <a:spcPct val="20000"/>
              </a:spcBef>
              <a:buClr>
                <a:schemeClr val="accent1"/>
              </a:buClr>
              <a:buChar char="–"/>
              <a:defRPr sz="216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441460" indent="-205923">
              <a:spcBef>
                <a:spcPct val="20000"/>
              </a:spcBef>
              <a:buClr>
                <a:schemeClr val="accent1"/>
              </a:buClr>
              <a:buChar char="»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1853306" indent="-205923">
              <a:spcBef>
                <a:spcPct val="20000"/>
              </a:spcBef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265152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676997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088843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500689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fld id="{304F35E4-36A2-4F7F-B33F-2B5AFE937D60}" type="slidenum">
              <a:rPr lang="zh-CN" altLang="en-US" sz="1441" b="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  <a:defRPr/>
              </a:pPr>
              <a:t>18</a:t>
            </a:fld>
            <a:endParaRPr lang="en-US" altLang="zh-CN" sz="1441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2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69990"/>
            <a:ext cx="73914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71800"/>
            <a:ext cx="54483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9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各通道颜色没有区分</a:t>
            </a:r>
          </a:p>
        </p:txBody>
      </p:sp>
      <p:pic>
        <p:nvPicPr>
          <p:cNvPr id="11267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524002"/>
            <a:ext cx="3360738" cy="1793875"/>
          </a:xfrm>
        </p:spPr>
      </p:pic>
      <p:pic>
        <p:nvPicPr>
          <p:cNvPr id="1126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93800"/>
            <a:ext cx="469265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3317877"/>
            <a:ext cx="47053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87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A28B21-6BC4-425B-9ECC-C59521DE8B77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2" name="内容占位符 31"/>
          <p:cNvSpPr>
            <a:spLocks noGrp="1"/>
          </p:cNvSpPr>
          <p:nvPr>
            <p:ph idx="1"/>
          </p:nvPr>
        </p:nvSpPr>
        <p:spPr>
          <a:xfrm>
            <a:off x="538234" y="1529159"/>
            <a:ext cx="8001000" cy="4495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课程简介（学时学分、教学大纲、考核方式）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实验目的、意义及学习方法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模拟</a:t>
            </a:r>
            <a:r>
              <a:rPr lang="zh-CN" altLang="en-US" dirty="0"/>
              <a:t>电子电路实验的基本</a:t>
            </a:r>
            <a:r>
              <a:rPr lang="zh-CN" altLang="en-US" dirty="0" smtClean="0"/>
              <a:t>要求</a:t>
            </a:r>
            <a:endParaRPr lang="zh-CN" altLang="en-US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/>
              <a:t>仪器设备熟悉（包含稳压电源、万用表、信号源、示波器、易派）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/>
              <a:t>模拟电子电路实验的基本</a:t>
            </a:r>
            <a:r>
              <a:rPr lang="zh-CN" altLang="en-US" dirty="0" smtClean="0"/>
              <a:t>测量方法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zh-CN" alt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zh-CN" altLang="en-US" dirty="0" smtClean="0"/>
          </a:p>
          <a:p>
            <a:pPr marL="0" indent="0">
              <a:buNone/>
              <a:defRPr/>
            </a:pPr>
            <a:r>
              <a:rPr lang="zh-CN" altLang="en-US" dirty="0" smtClean="0"/>
              <a:t>	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14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5943600" y="419100"/>
            <a:ext cx="3111500" cy="1049338"/>
          </a:xfrm>
        </p:spPr>
        <p:txBody>
          <a:bodyPr/>
          <a:lstStyle/>
          <a:p>
            <a:r>
              <a:rPr lang="zh-CN" altLang="en-US" sz="3200" dirty="0"/>
              <a:t>截图看不清，不标注输入输出</a:t>
            </a:r>
          </a:p>
        </p:txBody>
      </p:sp>
      <p:pic>
        <p:nvPicPr>
          <p:cNvPr id="12291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2" y="384177"/>
            <a:ext cx="5699125" cy="2720975"/>
          </a:xfrm>
        </p:spPr>
      </p:pic>
      <p:pic>
        <p:nvPicPr>
          <p:cNvPr id="1229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0119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2" y="4267200"/>
            <a:ext cx="57753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1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</a:t>
            </a:r>
            <a:r>
              <a:rPr lang="zh-CN" altLang="en-US" dirty="0" smtClean="0"/>
              <a:t>电子实验</a:t>
            </a:r>
            <a:r>
              <a:rPr lang="zh-CN" altLang="en-US" dirty="0"/>
              <a:t>报告要求（续）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初始用户名和密码都是学号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81202"/>
            <a:ext cx="6705600" cy="41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1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</a:t>
            </a:r>
            <a:r>
              <a:rPr lang="zh-CN" altLang="en-US" dirty="0" smtClean="0"/>
              <a:t>电子</a:t>
            </a:r>
            <a:r>
              <a:rPr lang="zh-CN" altLang="en-US" dirty="0"/>
              <a:t>实验报告要求（续）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8" y="1148642"/>
            <a:ext cx="6096000" cy="20912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0" y="3141630"/>
            <a:ext cx="4633523" cy="22002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39" y="4241778"/>
            <a:ext cx="4845063" cy="229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</a:t>
            </a:r>
            <a:r>
              <a:rPr lang="zh-CN" altLang="en-US" dirty="0" smtClean="0"/>
              <a:t>电子</a:t>
            </a:r>
            <a:r>
              <a:rPr lang="zh-CN" altLang="en-US" dirty="0"/>
              <a:t>实验报告要求（续）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295402"/>
            <a:ext cx="4726867" cy="2726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436811"/>
            <a:ext cx="5311198" cy="25419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123242"/>
            <a:ext cx="4753010" cy="5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2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楷体_GB2312" pitchFamily="49" charset="-122"/>
              </a:rPr>
              <a:t>4.1</a:t>
            </a:r>
            <a:r>
              <a:rPr lang="zh-CN" altLang="en-US" sz="3200" dirty="0">
                <a:latin typeface="楷体_GB2312" pitchFamily="49" charset="-122"/>
              </a:rPr>
              <a:t>稳压电源的使用</a:t>
            </a:r>
            <a:r>
              <a:rPr lang="en-US" altLang="zh-CN" sz="3200" dirty="0">
                <a:latin typeface="楷体_GB2312" pitchFamily="49" charset="-122"/>
              </a:rPr>
              <a:t>---</a:t>
            </a:r>
            <a:r>
              <a:rPr lang="zh-CN" altLang="en-US" sz="3200" dirty="0">
                <a:latin typeface="楷体_GB2312" pitchFamily="49" charset="-122"/>
              </a:rPr>
              <a:t>正负电源的接法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32" y="1144886"/>
            <a:ext cx="6322986" cy="3975529"/>
          </a:xfrm>
          <a:prstGeom prst="rect">
            <a:avLst/>
          </a:prstGeom>
        </p:spPr>
      </p:pic>
      <p:sp>
        <p:nvSpPr>
          <p:cNvPr id="61" name="文本框 15"/>
          <p:cNvSpPr txBox="1"/>
          <p:nvPr/>
        </p:nvSpPr>
        <p:spPr>
          <a:xfrm>
            <a:off x="4954093" y="6040980"/>
            <a:ext cx="103936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+VCC</a:t>
            </a:r>
          </a:p>
        </p:txBody>
      </p:sp>
      <p:sp>
        <p:nvSpPr>
          <p:cNvPr id="62" name="文本框 16"/>
          <p:cNvSpPr txBox="1"/>
          <p:nvPr/>
        </p:nvSpPr>
        <p:spPr>
          <a:xfrm>
            <a:off x="3051545" y="6028388"/>
            <a:ext cx="108144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GND</a:t>
            </a:r>
          </a:p>
        </p:txBody>
      </p:sp>
      <p:sp>
        <p:nvSpPr>
          <p:cNvPr id="63" name="文本框 25"/>
          <p:cNvSpPr txBox="1"/>
          <p:nvPr/>
        </p:nvSpPr>
        <p:spPr>
          <a:xfrm>
            <a:off x="2139275" y="5993850"/>
            <a:ext cx="97245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-VCC</a:t>
            </a:r>
          </a:p>
        </p:txBody>
      </p:sp>
      <p:sp>
        <p:nvSpPr>
          <p:cNvPr id="64" name="文本框 25"/>
          <p:cNvSpPr txBox="1"/>
          <p:nvPr/>
        </p:nvSpPr>
        <p:spPr>
          <a:xfrm>
            <a:off x="6670302" y="5993850"/>
            <a:ext cx="868847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+5V</a:t>
            </a:r>
          </a:p>
        </p:txBody>
      </p:sp>
      <p:sp>
        <p:nvSpPr>
          <p:cNvPr id="65" name="文本框 26"/>
          <p:cNvSpPr txBox="1"/>
          <p:nvPr/>
        </p:nvSpPr>
        <p:spPr>
          <a:xfrm>
            <a:off x="5943769" y="6019559"/>
            <a:ext cx="106489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GND</a:t>
            </a: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6996095" y="4620697"/>
            <a:ext cx="5769" cy="1357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315829" y="4658727"/>
            <a:ext cx="4741" cy="133512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2591739" y="4620697"/>
            <a:ext cx="18361" cy="12818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239487" y="4656193"/>
            <a:ext cx="10965" cy="1263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5393069" y="4638224"/>
            <a:ext cx="12590" cy="1313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757163" y="4656193"/>
            <a:ext cx="17408" cy="6700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3248665" y="5326290"/>
            <a:ext cx="1526128" cy="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 bwMode="auto">
          <a:xfrm>
            <a:off x="5048250" y="2596080"/>
            <a:ext cx="1066800" cy="1143000"/>
          </a:xfrm>
          <a:prstGeom prst="rect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文本框 16"/>
          <p:cNvSpPr txBox="1"/>
          <p:nvPr/>
        </p:nvSpPr>
        <p:spPr>
          <a:xfrm>
            <a:off x="3244969" y="5704631"/>
            <a:ext cx="184160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公共接地端不接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 flipV="1">
            <a:off x="3995289" y="4725445"/>
            <a:ext cx="16440" cy="10723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 bwMode="auto">
          <a:xfrm>
            <a:off x="6400799" y="2775831"/>
            <a:ext cx="490941" cy="424569"/>
          </a:xfrm>
          <a:prstGeom prst="rect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2" name="直接箭头连接符 81"/>
          <p:cNvCxnSpPr/>
          <p:nvPr/>
        </p:nvCxnSpPr>
        <p:spPr bwMode="auto">
          <a:xfrm>
            <a:off x="6115050" y="3505200"/>
            <a:ext cx="17335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文本框 16"/>
          <p:cNvSpPr txBox="1"/>
          <p:nvPr/>
        </p:nvSpPr>
        <p:spPr>
          <a:xfrm>
            <a:off x="7818120" y="3320534"/>
            <a:ext cx="1283718" cy="9233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各通道应用时得选择</a:t>
            </a:r>
            <a:r>
              <a:rPr lang="en-US" altLang="zh-CN" dirty="0" smtClean="0">
                <a:solidFill>
                  <a:srgbClr val="FF0000"/>
                </a:solidFill>
              </a:rPr>
              <a:t>ON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85" name="直接箭头连接符 84"/>
          <p:cNvCxnSpPr/>
          <p:nvPr/>
        </p:nvCxnSpPr>
        <p:spPr bwMode="auto">
          <a:xfrm>
            <a:off x="6908055" y="2819400"/>
            <a:ext cx="804460" cy="130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文本框 16"/>
          <p:cNvSpPr txBox="1"/>
          <p:nvPr/>
        </p:nvSpPr>
        <p:spPr>
          <a:xfrm>
            <a:off x="7710338" y="2596080"/>
            <a:ext cx="1283718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得选择电压模式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H="1">
            <a:off x="3749496" y="4358033"/>
            <a:ext cx="552582" cy="4168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3708413" y="4418478"/>
            <a:ext cx="606632" cy="4007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5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282" y="200164"/>
            <a:ext cx="7296150" cy="835025"/>
          </a:xfrm>
        </p:spPr>
        <p:txBody>
          <a:bodyPr/>
          <a:lstStyle/>
          <a:p>
            <a:r>
              <a:rPr lang="en-US" altLang="zh-CN" sz="3200" dirty="0">
                <a:latin typeface="楷体_GB2312" pitchFamily="49" charset="-122"/>
              </a:rPr>
              <a:t>4.1</a:t>
            </a:r>
            <a:r>
              <a:rPr lang="zh-CN" altLang="en-US" sz="3200" dirty="0">
                <a:latin typeface="楷体_GB2312" pitchFamily="49" charset="-122"/>
              </a:rPr>
              <a:t>稳压电源的使用</a:t>
            </a:r>
            <a:r>
              <a:rPr lang="en-US" altLang="zh-CN" sz="3200" dirty="0">
                <a:latin typeface="楷体_GB2312" pitchFamily="49" charset="-122"/>
              </a:rPr>
              <a:t>---</a:t>
            </a:r>
            <a:r>
              <a:rPr lang="zh-CN" altLang="en-US" sz="3200" dirty="0">
                <a:latin typeface="楷体_GB2312" pitchFamily="49" charset="-122"/>
              </a:rPr>
              <a:t>正负电源的接法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2518" y="1143000"/>
            <a:ext cx="6348413" cy="390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15"/>
          <p:cNvSpPr txBox="1"/>
          <p:nvPr/>
        </p:nvSpPr>
        <p:spPr>
          <a:xfrm>
            <a:off x="5247134" y="5998075"/>
            <a:ext cx="103936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+VCC</a:t>
            </a:r>
          </a:p>
        </p:txBody>
      </p:sp>
      <p:sp>
        <p:nvSpPr>
          <p:cNvPr id="9" name="文本框 16"/>
          <p:cNvSpPr txBox="1"/>
          <p:nvPr/>
        </p:nvSpPr>
        <p:spPr>
          <a:xfrm>
            <a:off x="3558877" y="5985490"/>
            <a:ext cx="108144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GND</a:t>
            </a:r>
          </a:p>
        </p:txBody>
      </p:sp>
      <p:sp>
        <p:nvSpPr>
          <p:cNvPr id="10" name="文本框 25"/>
          <p:cNvSpPr txBox="1"/>
          <p:nvPr/>
        </p:nvSpPr>
        <p:spPr>
          <a:xfrm>
            <a:off x="2463472" y="5923000"/>
            <a:ext cx="97245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-VCC</a:t>
            </a:r>
          </a:p>
        </p:txBody>
      </p:sp>
      <p:sp>
        <p:nvSpPr>
          <p:cNvPr id="11" name="文本框 25"/>
          <p:cNvSpPr txBox="1"/>
          <p:nvPr/>
        </p:nvSpPr>
        <p:spPr>
          <a:xfrm>
            <a:off x="6947413" y="5979473"/>
            <a:ext cx="868847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+5V</a:t>
            </a:r>
          </a:p>
        </p:txBody>
      </p:sp>
      <p:sp>
        <p:nvSpPr>
          <p:cNvPr id="12" name="文本框 26"/>
          <p:cNvSpPr txBox="1"/>
          <p:nvPr/>
        </p:nvSpPr>
        <p:spPr>
          <a:xfrm>
            <a:off x="6218909" y="6010403"/>
            <a:ext cx="106489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GND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7124625" y="4665224"/>
            <a:ext cx="5769" cy="1357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632887" y="4665784"/>
            <a:ext cx="4741" cy="133512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844244" y="4667297"/>
            <a:ext cx="18361" cy="12818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876515" y="4685531"/>
            <a:ext cx="10965" cy="1263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710702" y="4684246"/>
            <a:ext cx="12590" cy="1313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710327" y="4684246"/>
            <a:ext cx="17408" cy="6700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864037" y="5337731"/>
            <a:ext cx="848641" cy="115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6"/>
          <p:cNvSpPr txBox="1"/>
          <p:nvPr/>
        </p:nvSpPr>
        <p:spPr>
          <a:xfrm>
            <a:off x="3077030" y="6416069"/>
            <a:ext cx="2256969" cy="369332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公共接地端不接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165407" y="4744379"/>
            <a:ext cx="34268" cy="167169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3344059" y="4773209"/>
            <a:ext cx="29019" cy="164286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6"/>
          <p:cNvSpPr txBox="1"/>
          <p:nvPr/>
        </p:nvSpPr>
        <p:spPr>
          <a:xfrm>
            <a:off x="143531" y="5039149"/>
            <a:ext cx="1371600" cy="1200329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CC</a:t>
            </a: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灯亮表示过流保护，调节电流旋钮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857525" y="3581375"/>
            <a:ext cx="1773206" cy="145176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1212613" y="3597665"/>
            <a:ext cx="4311405" cy="138469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3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2745"/>
            <a:ext cx="8032272" cy="835025"/>
          </a:xfrm>
        </p:spPr>
        <p:txBody>
          <a:bodyPr/>
          <a:lstStyle/>
          <a:p>
            <a:r>
              <a:rPr lang="en-US" altLang="zh-CN" sz="3600" dirty="0" smtClean="0">
                <a:latin typeface="楷体_GB2312" pitchFamily="49" charset="-122"/>
              </a:rPr>
              <a:t>4.1</a:t>
            </a:r>
            <a:r>
              <a:rPr lang="zh-CN" altLang="en-US" sz="3600" dirty="0" smtClean="0">
                <a:latin typeface="楷体_GB2312" pitchFamily="49" charset="-122"/>
              </a:rPr>
              <a:t>稳压电源</a:t>
            </a:r>
            <a:r>
              <a:rPr lang="zh-CN" altLang="en-US" sz="3600" dirty="0">
                <a:latin typeface="楷体_GB2312" pitchFamily="49" charset="-122"/>
              </a:rPr>
              <a:t>的使用</a:t>
            </a:r>
            <a:r>
              <a:rPr lang="en-US" altLang="zh-CN" sz="3600" dirty="0">
                <a:latin typeface="楷体_GB2312" pitchFamily="49" charset="-122"/>
              </a:rPr>
              <a:t>---</a:t>
            </a:r>
            <a:r>
              <a:rPr lang="zh-CN" altLang="en-US" sz="3600" dirty="0">
                <a:latin typeface="楷体_GB2312" pitchFamily="49" charset="-122"/>
              </a:rPr>
              <a:t>正负电源的接</a:t>
            </a:r>
            <a:r>
              <a:rPr lang="zh-CN" altLang="en-US" sz="3600" dirty="0" smtClean="0">
                <a:latin typeface="楷体_GB2312" pitchFamily="49" charset="-122"/>
              </a:rPr>
              <a:t>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7" name="组合 15"/>
          <p:cNvGrpSpPr/>
          <p:nvPr/>
        </p:nvGrpSpPr>
        <p:grpSpPr>
          <a:xfrm>
            <a:off x="558800" y="1439863"/>
            <a:ext cx="8245736" cy="4512190"/>
            <a:chOff x="60325" y="1276350"/>
            <a:chExt cx="9023350" cy="5237930"/>
          </a:xfrm>
        </p:grpSpPr>
        <p:pic>
          <p:nvPicPr>
            <p:cNvPr id="8" name="图片 1" descr="新建图片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25" y="1276350"/>
              <a:ext cx="9023350" cy="414020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9" name="直接连接符 8"/>
            <p:cNvCxnSpPr/>
            <p:nvPr/>
          </p:nvCxnSpPr>
          <p:spPr>
            <a:xfrm flipH="1">
              <a:off x="2893697" y="4838701"/>
              <a:ext cx="316" cy="16381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51250" y="4860925"/>
              <a:ext cx="46056" cy="16049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5"/>
            <p:cNvSpPr txBox="1"/>
            <p:nvPr/>
          </p:nvSpPr>
          <p:spPr>
            <a:xfrm>
              <a:off x="2261520" y="6318251"/>
              <a:ext cx="1024605" cy="1069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00" dirty="0">
                  <a:latin typeface="Arial" panose="020B0604020202020204" pitchFamily="34" charset="0"/>
                </a:rPr>
                <a:t>+VCC</a:t>
              </a:r>
            </a:p>
          </p:txBody>
        </p:sp>
        <p:sp>
          <p:nvSpPr>
            <p:cNvPr id="12" name="文本框 16"/>
            <p:cNvSpPr txBox="1"/>
            <p:nvPr/>
          </p:nvSpPr>
          <p:spPr>
            <a:xfrm>
              <a:off x="3367088" y="6318251"/>
              <a:ext cx="1066089" cy="1069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00" dirty="0">
                  <a:latin typeface="Arial" panose="020B0604020202020204" pitchFamily="34" charset="0"/>
                </a:rPr>
                <a:t>GND</a:t>
              </a:r>
            </a:p>
          </p:txBody>
        </p:sp>
        <p:cxnSp>
          <p:nvCxnSpPr>
            <p:cNvPr id="13" name="直接连接符 12"/>
            <p:cNvCxnSpPr>
              <a:endCxn id="19" idx="0"/>
            </p:cNvCxnSpPr>
            <p:nvPr/>
          </p:nvCxnSpPr>
          <p:spPr>
            <a:xfrm>
              <a:off x="6091552" y="4927532"/>
              <a:ext cx="46144" cy="15867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14950" y="4860925"/>
              <a:ext cx="19050" cy="77787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25"/>
            <p:cNvSpPr txBox="1"/>
            <p:nvPr/>
          </p:nvSpPr>
          <p:spPr>
            <a:xfrm>
              <a:off x="5795962" y="6318251"/>
              <a:ext cx="958642" cy="1069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00" dirty="0">
                  <a:latin typeface="Arial" panose="020B0604020202020204" pitchFamily="34" charset="0"/>
                </a:rPr>
                <a:t>-VCC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3657600" y="5635625"/>
              <a:ext cx="1670050" cy="3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5"/>
          <p:cNvSpPr txBox="1"/>
          <p:nvPr/>
        </p:nvSpPr>
        <p:spPr>
          <a:xfrm>
            <a:off x="2763267" y="5919818"/>
            <a:ext cx="103936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+VCC</a:t>
            </a:r>
          </a:p>
        </p:txBody>
      </p:sp>
      <p:sp>
        <p:nvSpPr>
          <p:cNvPr id="18" name="文本框 16"/>
          <p:cNvSpPr txBox="1"/>
          <p:nvPr/>
        </p:nvSpPr>
        <p:spPr>
          <a:xfrm>
            <a:off x="3527686" y="5952054"/>
            <a:ext cx="108144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GND</a:t>
            </a:r>
          </a:p>
        </p:txBody>
      </p:sp>
      <p:sp>
        <p:nvSpPr>
          <p:cNvPr id="19" name="文本框 25"/>
          <p:cNvSpPr txBox="1"/>
          <p:nvPr/>
        </p:nvSpPr>
        <p:spPr>
          <a:xfrm>
            <a:off x="5626209" y="5952054"/>
            <a:ext cx="97245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-VCC</a:t>
            </a:r>
          </a:p>
        </p:txBody>
      </p:sp>
      <p:sp>
        <p:nvSpPr>
          <p:cNvPr id="20" name="文本框 25"/>
          <p:cNvSpPr txBox="1"/>
          <p:nvPr/>
        </p:nvSpPr>
        <p:spPr>
          <a:xfrm>
            <a:off x="6872751" y="5930632"/>
            <a:ext cx="868847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+5V</a:t>
            </a:r>
          </a:p>
        </p:txBody>
      </p:sp>
      <p:sp>
        <p:nvSpPr>
          <p:cNvPr id="21" name="文本框 26"/>
          <p:cNvSpPr txBox="1"/>
          <p:nvPr/>
        </p:nvSpPr>
        <p:spPr>
          <a:xfrm>
            <a:off x="7596027" y="5952053"/>
            <a:ext cx="106489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GND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7168053" y="4578379"/>
            <a:ext cx="5769" cy="13572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931117" y="4600540"/>
            <a:ext cx="4741" cy="133512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16"/>
          <p:cNvSpPr txBox="1"/>
          <p:nvPr/>
        </p:nvSpPr>
        <p:spPr>
          <a:xfrm>
            <a:off x="3940469" y="5480852"/>
            <a:ext cx="184160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公共接地端不接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 flipV="1">
            <a:off x="4644786" y="4648200"/>
            <a:ext cx="17253" cy="93887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5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</a:t>
            </a:r>
            <a:r>
              <a:rPr lang="zh-CN" altLang="en-US" dirty="0" smtClean="0"/>
              <a:t>万用表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t="23906" r="11777" b="9993"/>
          <a:stretch/>
        </p:blipFill>
        <p:spPr>
          <a:xfrm>
            <a:off x="762000" y="1195592"/>
            <a:ext cx="7642262" cy="4367007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4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</a:t>
            </a:r>
            <a:r>
              <a:rPr lang="zh-CN" altLang="en-US" dirty="0" smtClean="0"/>
              <a:t>万用表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5" y="2373067"/>
            <a:ext cx="7883204" cy="34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</a:t>
            </a:r>
            <a:r>
              <a:rPr lang="zh-CN" altLang="en-US" dirty="0" smtClean="0"/>
              <a:t>万用表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5" y="2276002"/>
            <a:ext cx="8752422" cy="2875434"/>
          </a:xfrm>
        </p:spPr>
      </p:pic>
    </p:spTree>
    <p:extLst>
      <p:ext uri="{BB962C8B-B14F-4D97-AF65-F5344CB8AC3E}">
        <p14:creationId xmlns:p14="http://schemas.microsoft.com/office/powerpoint/2010/main" val="26796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课程</a:t>
            </a:r>
            <a:r>
              <a:rPr lang="zh-CN" altLang="en-US" dirty="0"/>
              <a:t>简介</a:t>
            </a:r>
            <a:r>
              <a:rPr lang="en-US" altLang="zh-CN" dirty="0"/>
              <a:t>-</a:t>
            </a:r>
            <a:r>
              <a:rPr lang="zh-CN" altLang="en-US" dirty="0"/>
              <a:t>基本</a:t>
            </a:r>
            <a:r>
              <a:rPr lang="zh-CN" altLang="en-US" dirty="0" smtClean="0"/>
              <a:t>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800" y="1439863"/>
            <a:ext cx="8509000" cy="4495800"/>
          </a:xfrm>
        </p:spPr>
        <p:txBody>
          <a:bodyPr/>
          <a:lstStyle/>
          <a:p>
            <a:r>
              <a:rPr lang="zh-CN" altLang="en-US" dirty="0"/>
              <a:t>总 学 时：</a:t>
            </a:r>
            <a:r>
              <a:rPr lang="en-US" altLang="zh-CN" dirty="0"/>
              <a:t>32</a:t>
            </a:r>
            <a:r>
              <a:rPr lang="zh-CN" altLang="en-US" dirty="0"/>
              <a:t>学时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学时比例：</a:t>
            </a:r>
            <a:r>
              <a:rPr lang="en-US" altLang="zh-CN" dirty="0">
                <a:solidFill>
                  <a:srgbClr val="FF0000"/>
                </a:solidFill>
              </a:rPr>
              <a:t>1.0</a:t>
            </a:r>
            <a:r>
              <a:rPr lang="zh-CN" altLang="en-US" dirty="0">
                <a:solidFill>
                  <a:srgbClr val="FF0000"/>
                </a:solidFill>
              </a:rPr>
              <a:t>（课内）</a:t>
            </a:r>
            <a:r>
              <a:rPr lang="en-US" altLang="zh-CN" dirty="0">
                <a:solidFill>
                  <a:srgbClr val="FF0000"/>
                </a:solidFill>
              </a:rPr>
              <a:t>: 1.5</a:t>
            </a:r>
            <a:r>
              <a:rPr lang="zh-CN" altLang="en-US" dirty="0">
                <a:solidFill>
                  <a:srgbClr val="FF0000"/>
                </a:solidFill>
              </a:rPr>
              <a:t>（课外）</a:t>
            </a:r>
          </a:p>
          <a:p>
            <a:r>
              <a:rPr lang="zh-CN" altLang="en-US" dirty="0"/>
              <a:t>学    分：</a:t>
            </a:r>
            <a:r>
              <a:rPr lang="en-US" altLang="zh-CN" dirty="0"/>
              <a:t>1.0</a:t>
            </a:r>
            <a:r>
              <a:rPr lang="zh-CN" altLang="en-US" dirty="0"/>
              <a:t>学分</a:t>
            </a:r>
          </a:p>
          <a:p>
            <a:r>
              <a:rPr lang="zh-CN" altLang="en-US" dirty="0"/>
              <a:t>适用范围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2022 </a:t>
            </a:r>
            <a:r>
              <a:rPr lang="zh-CN" altLang="en-US" dirty="0"/>
              <a:t>级 </a:t>
            </a:r>
            <a:r>
              <a:rPr lang="en-US" altLang="zh-CN" dirty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61</a:t>
            </a:r>
            <a:r>
              <a:rPr lang="zh-CN" altLang="en-US" dirty="0" smtClean="0"/>
              <a:t>院系</a:t>
            </a:r>
            <a:endParaRPr lang="zh-CN" altLang="en-US" dirty="0"/>
          </a:p>
          <a:p>
            <a:r>
              <a:rPr lang="zh-CN" altLang="en-US" dirty="0"/>
              <a:t>先修课程：高等数学、物理</a:t>
            </a:r>
            <a:r>
              <a:rPr lang="zh-CN" altLang="en-US" dirty="0" smtClean="0"/>
              <a:t>、电路、数字逻辑电 路、模拟电子电路</a:t>
            </a:r>
            <a:endParaRPr lang="zh-CN" altLang="en-US" dirty="0"/>
          </a:p>
          <a:p>
            <a:r>
              <a:rPr lang="zh-CN" altLang="en-US" dirty="0"/>
              <a:t>时    间：	</a:t>
            </a:r>
            <a:r>
              <a:rPr lang="en-US" altLang="zh-CN" dirty="0" smtClean="0"/>
              <a:t>2024.3</a:t>
            </a:r>
            <a:r>
              <a:rPr lang="zh-CN" altLang="en-US" dirty="0" smtClean="0"/>
              <a:t>～</a:t>
            </a:r>
            <a:r>
              <a:rPr lang="en-US" altLang="zh-CN" dirty="0" smtClean="0"/>
              <a:t>2024.6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5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895" y="36645"/>
            <a:ext cx="7296150" cy="835025"/>
          </a:xfrm>
        </p:spPr>
        <p:txBody>
          <a:bodyPr/>
          <a:lstStyle/>
          <a:p>
            <a:r>
              <a:rPr lang="en-US" altLang="zh-CN" dirty="0" smtClean="0"/>
              <a:t>4.3</a:t>
            </a:r>
            <a:r>
              <a:rPr lang="zh-CN" altLang="en-US" dirty="0" smtClean="0"/>
              <a:t>示波器（鼎阳）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7786687" cy="4305214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 bwMode="auto">
          <a:xfrm flipV="1">
            <a:off x="1140619" y="5257800"/>
            <a:ext cx="0" cy="4190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/>
          <p:nvPr/>
        </p:nvCxnSpPr>
        <p:spPr bwMode="auto">
          <a:xfrm flipH="1" flipV="1">
            <a:off x="2024642" y="5268686"/>
            <a:ext cx="3706" cy="5300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/>
          <p:nvPr/>
        </p:nvCxnSpPr>
        <p:spPr bwMode="auto">
          <a:xfrm flipV="1">
            <a:off x="2664619" y="4724400"/>
            <a:ext cx="0" cy="7429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/>
          <p:nvPr/>
        </p:nvCxnSpPr>
        <p:spPr bwMode="auto">
          <a:xfrm flipV="1">
            <a:off x="4569619" y="4724400"/>
            <a:ext cx="0" cy="71996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/>
          <p:nvPr/>
        </p:nvCxnSpPr>
        <p:spPr bwMode="auto">
          <a:xfrm flipH="1" flipV="1">
            <a:off x="6391841" y="4880018"/>
            <a:ext cx="2499" cy="6536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/>
          <p:nvPr/>
        </p:nvCxnSpPr>
        <p:spPr bwMode="auto">
          <a:xfrm flipH="1" flipV="1">
            <a:off x="7312819" y="5048293"/>
            <a:ext cx="2381" cy="85918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/>
          <p:nvPr/>
        </p:nvCxnSpPr>
        <p:spPr bwMode="auto">
          <a:xfrm flipV="1">
            <a:off x="5110593" y="3712370"/>
            <a:ext cx="567881" cy="244598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22"/>
          <p:cNvCxnSpPr/>
          <p:nvPr/>
        </p:nvCxnSpPr>
        <p:spPr bwMode="auto">
          <a:xfrm>
            <a:off x="2797969" y="1295400"/>
            <a:ext cx="0" cy="1066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>
            <a:stCxn id="62" idx="2"/>
          </p:cNvCxnSpPr>
          <p:nvPr/>
        </p:nvCxnSpPr>
        <p:spPr bwMode="auto">
          <a:xfrm>
            <a:off x="4623674" y="1333981"/>
            <a:ext cx="707946" cy="8758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箭头连接符 26"/>
          <p:cNvCxnSpPr/>
          <p:nvPr/>
        </p:nvCxnSpPr>
        <p:spPr bwMode="auto">
          <a:xfrm flipH="1">
            <a:off x="6093619" y="1447800"/>
            <a:ext cx="2381" cy="28337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箭头连接符 28"/>
          <p:cNvCxnSpPr/>
          <p:nvPr/>
        </p:nvCxnSpPr>
        <p:spPr bwMode="auto">
          <a:xfrm flipH="1">
            <a:off x="7010402" y="1474437"/>
            <a:ext cx="193749" cy="2934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/>
          <p:cNvCxnSpPr/>
          <p:nvPr/>
        </p:nvCxnSpPr>
        <p:spPr bwMode="auto">
          <a:xfrm flipH="1">
            <a:off x="7693819" y="2438400"/>
            <a:ext cx="381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/>
          <p:nvPr/>
        </p:nvCxnSpPr>
        <p:spPr bwMode="auto">
          <a:xfrm flipH="1" flipV="1">
            <a:off x="7010401" y="2451170"/>
            <a:ext cx="909515" cy="28143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本框 34"/>
          <p:cNvSpPr txBox="1"/>
          <p:nvPr/>
        </p:nvSpPr>
        <p:spPr>
          <a:xfrm>
            <a:off x="531019" y="6019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83568" y="5789023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电源</a:t>
            </a:r>
            <a:endParaRPr lang="zh-CN" altLang="en-US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1674018" y="5771606"/>
            <a:ext cx="74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USB</a:t>
            </a:r>
            <a:endParaRPr lang="zh-CN" altLang="en-US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2302669" y="5444361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菜单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118710" y="5481312"/>
            <a:ext cx="90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打印键</a:t>
            </a:r>
            <a:endParaRPr lang="zh-CN" altLang="en-US" b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4397226" y="6066979"/>
            <a:ext cx="187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垂直通道控制区</a:t>
            </a:r>
            <a:endParaRPr lang="zh-CN" altLang="en-US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5366206" y="5545235"/>
            <a:ext cx="183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模拟通道输入端</a:t>
            </a:r>
            <a:endParaRPr lang="zh-CN" altLang="en-US" b="1" dirty="0"/>
          </a:p>
        </p:txBody>
      </p:sp>
      <p:sp>
        <p:nvSpPr>
          <p:cNvPr id="48" name="文本框 47"/>
          <p:cNvSpPr txBox="1"/>
          <p:nvPr/>
        </p:nvSpPr>
        <p:spPr>
          <a:xfrm>
            <a:off x="6874170" y="5907476"/>
            <a:ext cx="195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补偿信号输出端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接地端</a:t>
            </a:r>
            <a:endParaRPr lang="zh-CN" altLang="en-US" b="1" dirty="0"/>
          </a:p>
        </p:txBody>
      </p:sp>
      <p:cxnSp>
        <p:nvCxnSpPr>
          <p:cNvPr id="49" name="直接箭头连接符 48"/>
          <p:cNvCxnSpPr/>
          <p:nvPr/>
        </p:nvCxnSpPr>
        <p:spPr bwMode="auto">
          <a:xfrm flipH="1">
            <a:off x="6931819" y="3886200"/>
            <a:ext cx="105727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箭头连接符 49"/>
          <p:cNvCxnSpPr>
            <a:stCxn id="8" idx="3"/>
          </p:cNvCxnSpPr>
          <p:nvPr/>
        </p:nvCxnSpPr>
        <p:spPr bwMode="auto">
          <a:xfrm flipH="1">
            <a:off x="7590744" y="3524207"/>
            <a:ext cx="34834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文本框 50"/>
          <p:cNvSpPr txBox="1"/>
          <p:nvPr/>
        </p:nvSpPr>
        <p:spPr>
          <a:xfrm>
            <a:off x="7852511" y="3343038"/>
            <a:ext cx="115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触发控制</a:t>
            </a:r>
            <a:endParaRPr lang="zh-CN" altLang="en-US" b="1" dirty="0"/>
          </a:p>
        </p:txBody>
      </p:sp>
      <p:sp>
        <p:nvSpPr>
          <p:cNvPr id="53" name="文本框 52"/>
          <p:cNvSpPr txBox="1"/>
          <p:nvPr/>
        </p:nvSpPr>
        <p:spPr>
          <a:xfrm>
            <a:off x="7937045" y="3751487"/>
            <a:ext cx="115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水平控制</a:t>
            </a:r>
            <a:endParaRPr lang="zh-CN" altLang="en-US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7959157" y="2228558"/>
            <a:ext cx="115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自动设置</a:t>
            </a:r>
            <a:endParaRPr lang="zh-CN" altLang="en-US" b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7764915" y="2674638"/>
            <a:ext cx="115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解码功能选择</a:t>
            </a:r>
            <a:endParaRPr lang="zh-CN" altLang="en-US" b="1" dirty="0"/>
          </a:p>
        </p:txBody>
      </p:sp>
      <p:sp>
        <p:nvSpPr>
          <p:cNvPr id="60" name="文本框 59"/>
          <p:cNvSpPr txBox="1"/>
          <p:nvPr/>
        </p:nvSpPr>
        <p:spPr>
          <a:xfrm>
            <a:off x="2007394" y="951167"/>
            <a:ext cx="134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屏幕显示区</a:t>
            </a:r>
            <a:endParaRPr lang="zh-CN" altLang="en-US" b="1" dirty="0"/>
          </a:p>
        </p:txBody>
      </p:sp>
      <p:sp>
        <p:nvSpPr>
          <p:cNvPr id="62" name="文本框 61"/>
          <p:cNvSpPr txBox="1"/>
          <p:nvPr/>
        </p:nvSpPr>
        <p:spPr>
          <a:xfrm>
            <a:off x="3948588" y="964649"/>
            <a:ext cx="135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多功能旋钮</a:t>
            </a:r>
            <a:endParaRPr lang="zh-CN" altLang="en-US" b="1" dirty="0"/>
          </a:p>
        </p:txBody>
      </p:sp>
      <p:sp>
        <p:nvSpPr>
          <p:cNvPr id="63" name="文本框 62"/>
          <p:cNvSpPr txBox="1"/>
          <p:nvPr/>
        </p:nvSpPr>
        <p:spPr>
          <a:xfrm>
            <a:off x="5167690" y="1140938"/>
            <a:ext cx="191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自动控制功能区</a:t>
            </a:r>
            <a:endParaRPr lang="zh-CN" altLang="en-US" b="1" dirty="0"/>
          </a:p>
        </p:txBody>
      </p:sp>
      <p:sp>
        <p:nvSpPr>
          <p:cNvPr id="67" name="文本框 66"/>
          <p:cNvSpPr txBox="1"/>
          <p:nvPr/>
        </p:nvSpPr>
        <p:spPr>
          <a:xfrm>
            <a:off x="6981183" y="1116946"/>
            <a:ext cx="134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内置信号源</a:t>
            </a:r>
            <a:endParaRPr lang="zh-CN" altLang="en-US" b="1" dirty="0"/>
          </a:p>
        </p:txBody>
      </p:sp>
      <p:cxnSp>
        <p:nvCxnSpPr>
          <p:cNvPr id="68" name="直接箭头连接符 67"/>
          <p:cNvCxnSpPr/>
          <p:nvPr/>
        </p:nvCxnSpPr>
        <p:spPr bwMode="auto">
          <a:xfrm flipH="1">
            <a:off x="7682933" y="2057400"/>
            <a:ext cx="381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文本框 68"/>
          <p:cNvSpPr txBox="1"/>
          <p:nvPr/>
        </p:nvSpPr>
        <p:spPr>
          <a:xfrm>
            <a:off x="7953541" y="1858852"/>
            <a:ext cx="134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运行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停止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288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示波器信号</a:t>
            </a:r>
            <a:r>
              <a:rPr lang="zh-CN" altLang="en-US" dirty="0"/>
              <a:t>测量（鼎阳）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按下</a:t>
            </a:r>
            <a:r>
              <a:rPr lang="en-US" altLang="zh-CN" dirty="0" smtClean="0"/>
              <a:t>Acquire</a:t>
            </a:r>
            <a:r>
              <a:rPr lang="zh-CN" altLang="en-US" dirty="0" smtClean="0"/>
              <a:t>功能键，采样选择</a:t>
            </a:r>
            <a:r>
              <a:rPr lang="zh-CN" altLang="en-US" dirty="0" smtClean="0">
                <a:solidFill>
                  <a:srgbClr val="FF0000"/>
                </a:solidFill>
              </a:rPr>
              <a:t>普通</a:t>
            </a:r>
            <a:r>
              <a:rPr lang="zh-CN" altLang="en-US" dirty="0" smtClean="0"/>
              <a:t>模式，波形有很多杂波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1" y="1250952"/>
            <a:ext cx="561975" cy="314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5" y="2575939"/>
            <a:ext cx="6901996" cy="41455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271585" y="6242844"/>
            <a:ext cx="1371601" cy="538956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09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示波器信号</a:t>
            </a:r>
            <a:r>
              <a:rPr lang="zh-CN" altLang="en-US" dirty="0"/>
              <a:t>测量（鼎阳）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切换采样模式，选择</a:t>
            </a:r>
            <a:r>
              <a:rPr lang="zh-CN" altLang="en-US" dirty="0" smtClean="0">
                <a:solidFill>
                  <a:srgbClr val="FF0000"/>
                </a:solidFill>
              </a:rPr>
              <a:t>平均值</a:t>
            </a:r>
            <a:r>
              <a:rPr lang="zh-CN" altLang="en-US" dirty="0" smtClean="0"/>
              <a:t>模式，平均次数</a:t>
            </a:r>
            <a:r>
              <a:rPr lang="en-US" altLang="zh-CN" dirty="0" smtClean="0"/>
              <a:t>256</a:t>
            </a:r>
            <a:r>
              <a:rPr lang="zh-CN" altLang="en-US" dirty="0" smtClean="0"/>
              <a:t>，波形如图所示，不再模糊不清。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85" y="2348762"/>
            <a:ext cx="7291387" cy="44053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810985" y="6242844"/>
            <a:ext cx="2217965" cy="538956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3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04800" y="1295400"/>
            <a:ext cx="4152900" cy="4495800"/>
          </a:xfrm>
        </p:spPr>
        <p:txBody>
          <a:bodyPr lIns="91429" tIns="45714" rIns="91429" bIns="45714"/>
          <a:lstStyle/>
          <a:p>
            <a:pPr marL="404813" indent="-404813" defTabSz="1014413" eaLnBrk="1" hangingPunct="1">
              <a:defRPr/>
            </a:pPr>
            <a:r>
              <a:rPr lang="zh-CN" altLang="en-US" sz="2400" dirty="0" smtClean="0"/>
              <a:t>选择合理的输入信号的电压，一般与电路实际的输入动态范围相当，太大可能会损坏器件；太小不能完全反应电路的传输特性。</a:t>
            </a:r>
            <a:endParaRPr lang="en-US" altLang="zh-CN" sz="2400" dirty="0" smtClean="0"/>
          </a:p>
          <a:p>
            <a:pPr marL="404813" indent="-404813" defTabSz="1014413" eaLnBrk="1" hangingPunct="1">
              <a:defRPr/>
            </a:pPr>
            <a:endParaRPr lang="zh-CN" altLang="en-US" sz="2400" dirty="0" smtClean="0"/>
          </a:p>
          <a:p>
            <a:pPr marL="404813" indent="-404813" defTabSz="1014413" eaLnBrk="1" hangingPunct="1">
              <a:defRPr/>
            </a:pPr>
            <a:r>
              <a:rPr lang="zh-CN" altLang="en-US" sz="2400" dirty="0" smtClean="0"/>
              <a:t>选择合理的输入信号频率，频率太高会引起电路的各种高频效应，太低则使显示的波形闪烁，影响观察和读数。一般取</a:t>
            </a:r>
            <a:r>
              <a:rPr lang="en-US" altLang="zh-CN" sz="2400" dirty="0" smtClean="0"/>
              <a:t>50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500Hz</a:t>
            </a:r>
            <a:r>
              <a:rPr lang="zh-CN" altLang="en-US" sz="2400" dirty="0" smtClean="0"/>
              <a:t>即可。</a:t>
            </a:r>
          </a:p>
          <a:p>
            <a:pPr marL="0" indent="0" defTabSz="1014413" eaLnBrk="1" hangingPunct="1">
              <a:buFont typeface="Wingdings" panose="05000000000000000000" pitchFamily="2" charset="2"/>
              <a:buNone/>
              <a:defRPr/>
            </a:pP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81000"/>
            <a:ext cx="8001000" cy="835025"/>
          </a:xfrm>
        </p:spPr>
        <p:txBody>
          <a:bodyPr lIns="91429" tIns="45714" rIns="91429" bIns="45714" anchor="ctr"/>
          <a:lstStyle/>
          <a:p>
            <a:pPr eaLnBrk="1" hangingPunct="1">
              <a:defRPr/>
            </a:pPr>
            <a:r>
              <a:rPr lang="zh-CN" altLang="en-US" dirty="0"/>
              <a:t>示波器</a:t>
            </a:r>
            <a:r>
              <a:rPr lang="en-US" altLang="zh-CN" dirty="0"/>
              <a:t>X-Y</a:t>
            </a:r>
            <a:r>
              <a:rPr lang="zh-CN" altLang="en-US" dirty="0"/>
              <a:t>方式直接观察</a:t>
            </a:r>
          </a:p>
        </p:txBody>
      </p:sp>
      <p:grpSp>
        <p:nvGrpSpPr>
          <p:cNvPr id="4" name="组合 9"/>
          <p:cNvGrpSpPr>
            <a:grpSpLocks/>
          </p:cNvGrpSpPr>
          <p:nvPr/>
        </p:nvGrpSpPr>
        <p:grpSpPr bwMode="auto">
          <a:xfrm>
            <a:off x="4724400" y="1143000"/>
            <a:ext cx="3933825" cy="2579688"/>
            <a:chOff x="3537590" y="2562770"/>
            <a:chExt cx="3743325" cy="3654425"/>
          </a:xfrm>
        </p:grpSpPr>
        <p:pic>
          <p:nvPicPr>
            <p:cNvPr id="2561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590" y="2562770"/>
              <a:ext cx="3743325" cy="365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1" name="TextBox 8"/>
            <p:cNvSpPr txBox="1">
              <a:spLocks noChangeArrowheads="1"/>
            </p:cNvSpPr>
            <p:nvPr/>
          </p:nvSpPr>
          <p:spPr bwMode="auto">
            <a:xfrm>
              <a:off x="5740827" y="2945485"/>
              <a:ext cx="1469323" cy="1223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479" tIns="41239" rIns="82479" bIns="41239">
              <a:spAutoFit/>
            </a:bodyPr>
            <a:lstStyle>
              <a:lvl1pPr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669925" indent="-257175"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030288" indent="-204788"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443038" indent="-206375"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55788" indent="-206375"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312988" indent="-206375" defTabSz="825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770188" indent="-206375" defTabSz="825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227388" indent="-206375" defTabSz="825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684588" indent="-206375" defTabSz="825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ea typeface="楷体_GB2312" pitchFamily="49" charset="-122"/>
                </a:rPr>
                <a:t>输入信号幅度太小</a:t>
              </a:r>
            </a:p>
          </p:txBody>
        </p:sp>
      </p:grpSp>
      <p:grpSp>
        <p:nvGrpSpPr>
          <p:cNvPr id="5" name="组合 11"/>
          <p:cNvGrpSpPr>
            <a:grpSpLocks/>
          </p:cNvGrpSpPr>
          <p:nvPr/>
        </p:nvGrpSpPr>
        <p:grpSpPr bwMode="auto">
          <a:xfrm>
            <a:off x="4878388" y="3725863"/>
            <a:ext cx="3721100" cy="3017837"/>
            <a:chOff x="5930500" y="4353983"/>
            <a:chExt cx="3432448" cy="3222625"/>
          </a:xfrm>
        </p:grpSpPr>
        <p:pic>
          <p:nvPicPr>
            <p:cNvPr id="25608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500" y="4353983"/>
              <a:ext cx="3298824" cy="322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9" name="矩形 10"/>
            <p:cNvSpPr>
              <a:spLocks noChangeArrowheads="1"/>
            </p:cNvSpPr>
            <p:nvPr/>
          </p:nvSpPr>
          <p:spPr bwMode="auto">
            <a:xfrm>
              <a:off x="7904318" y="4936207"/>
              <a:ext cx="1458630" cy="891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479" tIns="41239" rIns="82479" bIns="41239">
              <a:spAutoFit/>
            </a:bodyPr>
            <a:lstStyle>
              <a:lvl1pPr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669925" indent="-257175"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030288" indent="-204788"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443038" indent="-206375"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55788" indent="-206375" defTabSz="8255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312988" indent="-206375" defTabSz="825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770188" indent="-206375" defTabSz="825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227388" indent="-206375" defTabSz="825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684588" indent="-206375" defTabSz="825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>
                  <a:ea typeface="楷体_GB2312" pitchFamily="49" charset="-122"/>
                </a:rPr>
                <a:t>输入信号频率过高</a:t>
              </a:r>
            </a:p>
          </p:txBody>
        </p:sp>
      </p:grpSp>
      <p:sp>
        <p:nvSpPr>
          <p:cNvPr id="25606" name="页脚占位符 4"/>
          <p:cNvSpPr txBox="1">
            <a:spLocks noGrp="1"/>
          </p:cNvSpPr>
          <p:nvPr/>
        </p:nvSpPr>
        <p:spPr bwMode="auto">
          <a:xfrm>
            <a:off x="2589213" y="6457950"/>
            <a:ext cx="39798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2571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30288" indent="-204788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4303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5578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3129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701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273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845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>
                <a:ea typeface="华文行楷" panose="02010800040101010101" pitchFamily="2" charset="-122"/>
              </a:rPr>
              <a:t>东南大学电工电子实验中心 </a:t>
            </a:r>
          </a:p>
        </p:txBody>
      </p:sp>
      <p:sp>
        <p:nvSpPr>
          <p:cNvPr id="25607" name="灯片编号占位符 5"/>
          <p:cNvSpPr txBox="1">
            <a:spLocks noGrp="1"/>
          </p:cNvSpPr>
          <p:nvPr/>
        </p:nvSpPr>
        <p:spPr bwMode="auto">
          <a:xfrm>
            <a:off x="6553200" y="6472238"/>
            <a:ext cx="1905000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2571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30288" indent="-204788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4303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5578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3129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701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273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845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8B5FBA1-F14C-461E-817B-579173438FC1}" type="slidenum">
              <a:rPr lang="en-US" altLang="zh-CN" sz="1400"/>
              <a:pPr algn="r"/>
              <a:t>33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57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电压传输特性曲线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465263"/>
            <a:ext cx="8716962" cy="4721225"/>
          </a:xfrm>
        </p:spPr>
        <p:txBody>
          <a:bodyPr/>
          <a:lstStyle/>
          <a:p>
            <a:r>
              <a:rPr lang="zh-CN" altLang="en-US" dirty="0" smtClean="0"/>
              <a:t>进行原点校准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数字示波器</a:t>
            </a:r>
            <a:r>
              <a:rPr lang="zh-CN" altLang="en-US" dirty="0" smtClean="0"/>
              <a:t>，先将</a:t>
            </a:r>
            <a:r>
              <a:rPr lang="en-US" altLang="zh-CN" dirty="0" smtClean="0"/>
              <a:t>CH1</a:t>
            </a:r>
            <a:r>
              <a:rPr lang="zh-CN" altLang="en-US" dirty="0" smtClean="0"/>
              <a:t>通道接地，此时显示一条</a:t>
            </a:r>
            <a:r>
              <a:rPr lang="zh-CN" altLang="en-US" dirty="0"/>
              <a:t>水平</a:t>
            </a:r>
            <a:r>
              <a:rPr lang="zh-CN" altLang="en-US" dirty="0" smtClean="0"/>
              <a:t>，调节相应位移旋钮，将其调到和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轴重合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CH1</a:t>
            </a:r>
            <a:r>
              <a:rPr lang="zh-CN" altLang="en-US" dirty="0" smtClean="0"/>
              <a:t>改成直流耦合，</a:t>
            </a:r>
            <a:r>
              <a:rPr lang="en-US" altLang="zh-CN" dirty="0" smtClean="0"/>
              <a:t>CH2</a:t>
            </a:r>
            <a:r>
              <a:rPr lang="zh-CN" altLang="en-US" dirty="0" smtClean="0"/>
              <a:t>接地，此时显示一条竖直线，调节相应位移旋钮，将其调到和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轴重合</a:t>
            </a:r>
          </a:p>
          <a:p>
            <a:endParaRPr lang="zh-CN" altLang="en-US" dirty="0" smtClean="0"/>
          </a:p>
        </p:txBody>
      </p:sp>
      <p:sp>
        <p:nvSpPr>
          <p:cNvPr id="4915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770688" y="6462713"/>
            <a:ext cx="1905000" cy="233362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Blip>
                <a:blip r:embed="rId4"/>
              </a:buBlip>
              <a:defRPr sz="2883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669249" indent="-257404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52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028185" indent="-204493">
              <a:spcBef>
                <a:spcPct val="20000"/>
              </a:spcBef>
              <a:buClr>
                <a:schemeClr val="accent1"/>
              </a:buClr>
              <a:buChar char="–"/>
              <a:defRPr sz="216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441460" indent="-205923">
              <a:spcBef>
                <a:spcPct val="20000"/>
              </a:spcBef>
              <a:buClr>
                <a:schemeClr val="accent1"/>
              </a:buClr>
              <a:buChar char="»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1853306" indent="-205923">
              <a:spcBef>
                <a:spcPct val="20000"/>
              </a:spcBef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265152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676997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088843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500689" indent="-20592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802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  <a:defRPr/>
            </a:pPr>
            <a:fld id="{A276008A-AACE-4948-96BB-7BA379FC4AEA}" type="slidenum">
              <a:rPr lang="zh-CN" altLang="en-US" sz="1441" b="0" smtClean="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  <a:defRPr/>
              </a:pPr>
              <a:t>34</a:t>
            </a:fld>
            <a:endParaRPr lang="en-US" altLang="zh-CN" sz="1441" b="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320015"/>
              </p:ext>
            </p:extLst>
          </p:nvPr>
        </p:nvGraphicFramePr>
        <p:xfrm>
          <a:off x="4572000" y="3728402"/>
          <a:ext cx="2574925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49" name="Visio" r:id="rId5" imgW="3409893" imgH="3952907" progId="Visio.Drawing.15">
                  <p:embed/>
                </p:oleObj>
              </mc:Choice>
              <mc:Fallback>
                <p:oleObj name="Visio" r:id="rId5" imgW="3409893" imgH="3952907" progId="Visio.Drawing.15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728402"/>
                        <a:ext cx="2574925" cy="298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9" name="Picture 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58419"/>
            <a:ext cx="28733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1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游标设置在拐点，直接读取数据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8" name="图片 7" descr="C:\Users\hhc\Documents\WeChat Files\qq67155413\FileStorage\Temp\fb07dc8955a76e697ac7f5f09d55e7a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/>
          <a:stretch/>
        </p:blipFill>
        <p:spPr bwMode="auto">
          <a:xfrm>
            <a:off x="1295400" y="1204300"/>
            <a:ext cx="6096000" cy="51202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811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4.3</a:t>
            </a:r>
            <a:r>
              <a:rPr lang="zh-CN" altLang="en-US" dirty="0" smtClean="0"/>
              <a:t>示波器（固伟）</a:t>
            </a:r>
            <a:endParaRPr lang="zh-CN" altLang="en-US" dirty="0"/>
          </a:p>
        </p:txBody>
      </p:sp>
      <p:pic>
        <p:nvPicPr>
          <p:cNvPr id="2048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636317" cy="534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64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</a:t>
            </a:r>
            <a:r>
              <a:rPr lang="zh-CN" altLang="en-US" dirty="0" smtClean="0"/>
              <a:t>示波器</a:t>
            </a:r>
            <a:r>
              <a:rPr lang="en-US" altLang="zh-CN" dirty="0" smtClean="0"/>
              <a:t>XY</a:t>
            </a:r>
            <a:r>
              <a:rPr lang="zh-CN" altLang="en-US" dirty="0" smtClean="0"/>
              <a:t>显示方式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1739764"/>
            <a:ext cx="8001000" cy="4495800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示波器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通道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按下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Acquire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功能键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从底部菜单选择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从右侧菜单中选择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Triggered XY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35" y="2851779"/>
            <a:ext cx="2714625" cy="1247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934" y="4173923"/>
            <a:ext cx="1625428" cy="838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883" y="5105400"/>
            <a:ext cx="1762125" cy="1009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00" y="1197770"/>
            <a:ext cx="1730830" cy="19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</a:t>
            </a:r>
            <a:r>
              <a:rPr lang="zh-CN" altLang="en-US" dirty="0" smtClean="0"/>
              <a:t>小信号抓取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1167089"/>
            <a:ext cx="8001000" cy="4495800"/>
          </a:xfrm>
        </p:spPr>
        <p:txBody>
          <a:bodyPr/>
          <a:lstStyle/>
          <a:p>
            <a:r>
              <a:rPr lang="zh-CN" altLang="en-US" dirty="0"/>
              <a:t>选取对应通道按钮，弹出</a:t>
            </a:r>
            <a:r>
              <a:rPr lang="zh-CN" altLang="en-US" dirty="0" smtClean="0"/>
              <a:t>如下图</a:t>
            </a:r>
            <a:r>
              <a:rPr lang="zh-CN" altLang="en-US" dirty="0"/>
              <a:t>状态栏，选取带宽，</a:t>
            </a:r>
            <a:r>
              <a:rPr lang="zh-CN" altLang="en-US" dirty="0" smtClean="0"/>
              <a:t>选取</a:t>
            </a:r>
            <a:r>
              <a:rPr lang="en-US" altLang="zh-CN" dirty="0" smtClean="0"/>
              <a:t>20MHz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36037"/>
            <a:ext cx="6230937" cy="48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0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434884"/>
            <a:ext cx="8001000" cy="4495800"/>
          </a:xfrm>
        </p:spPr>
        <p:txBody>
          <a:bodyPr/>
          <a:lstStyle/>
          <a:p>
            <a:r>
              <a:rPr lang="zh-CN" altLang="en-US" dirty="0" smtClean="0"/>
              <a:t>选择</a:t>
            </a:r>
            <a:r>
              <a:rPr lang="zh-CN" altLang="en-US" dirty="0"/>
              <a:t>右边</a:t>
            </a:r>
            <a:r>
              <a:rPr lang="zh-CN" altLang="en-US" dirty="0" smtClean="0"/>
              <a:t>触发</a:t>
            </a:r>
            <a:r>
              <a:rPr lang="en-US" altLang="zh-CN" dirty="0" smtClean="0">
                <a:solidFill>
                  <a:srgbClr val="FF0000"/>
                </a:solidFill>
              </a:rPr>
              <a:t>Menu</a:t>
            </a:r>
            <a:r>
              <a:rPr lang="zh-CN" altLang="en-US" dirty="0" smtClean="0"/>
              <a:t>按键</a:t>
            </a:r>
            <a:r>
              <a:rPr lang="zh-CN" altLang="en-US" dirty="0"/>
              <a:t>，弹出</a:t>
            </a:r>
            <a:r>
              <a:rPr lang="zh-CN" altLang="en-US" dirty="0" smtClean="0"/>
              <a:t>如图</a:t>
            </a:r>
            <a:r>
              <a:rPr lang="zh-CN" altLang="en-US" dirty="0"/>
              <a:t>状态栏，</a:t>
            </a:r>
            <a:r>
              <a:rPr lang="zh-CN" altLang="en-US" dirty="0" smtClean="0"/>
              <a:t>选取</a:t>
            </a:r>
            <a:r>
              <a:rPr lang="zh-CN" altLang="en-US" dirty="0"/>
              <a:t>耦合菜单，在右侧菜单栏</a:t>
            </a:r>
            <a:r>
              <a:rPr lang="zh-CN" altLang="en-US" dirty="0" smtClean="0"/>
              <a:t>，选取频率抑制 </a:t>
            </a:r>
            <a:r>
              <a:rPr lang="zh-CN" altLang="en-US" dirty="0" smtClean="0">
                <a:solidFill>
                  <a:srgbClr val="FF0000"/>
                </a:solidFill>
              </a:rPr>
              <a:t>高频</a:t>
            </a:r>
            <a:r>
              <a:rPr lang="zh-CN" altLang="en-US" dirty="0" smtClean="0"/>
              <a:t>，有需要可以噪声抑制设置为</a:t>
            </a:r>
            <a:r>
              <a:rPr lang="zh-CN" altLang="en-US" dirty="0" smtClean="0">
                <a:solidFill>
                  <a:srgbClr val="FF0000"/>
                </a:solidFill>
              </a:rPr>
              <a:t>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905000"/>
            <a:ext cx="6257925" cy="4701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6717"/>
            <a:ext cx="10953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课程简介</a:t>
            </a:r>
            <a:r>
              <a:rPr lang="en-US" altLang="zh-CN" dirty="0" smtClean="0"/>
              <a:t>-</a:t>
            </a:r>
            <a:r>
              <a:rPr lang="zh-CN" altLang="en-US" dirty="0" smtClean="0"/>
              <a:t>教学</a:t>
            </a:r>
            <a:r>
              <a:rPr lang="zh-CN" altLang="en-US" dirty="0"/>
              <a:t>计划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866308"/>
              </p:ext>
            </p:extLst>
          </p:nvPr>
        </p:nvGraphicFramePr>
        <p:xfrm>
          <a:off x="628650" y="1368242"/>
          <a:ext cx="7296150" cy="4981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7477">
                  <a:extLst>
                    <a:ext uri="{9D8B030D-6E8A-4147-A177-3AD203B41FA5}">
                      <a16:colId xmlns:a16="http://schemas.microsoft.com/office/drawing/2014/main" val="2353089980"/>
                    </a:ext>
                  </a:extLst>
                </a:gridCol>
                <a:gridCol w="658198">
                  <a:extLst>
                    <a:ext uri="{9D8B030D-6E8A-4147-A177-3AD203B41FA5}">
                      <a16:colId xmlns:a16="http://schemas.microsoft.com/office/drawing/2014/main" val="3512304912"/>
                    </a:ext>
                  </a:extLst>
                </a:gridCol>
                <a:gridCol w="3918875">
                  <a:extLst>
                    <a:ext uri="{9D8B030D-6E8A-4147-A177-3AD203B41FA5}">
                      <a16:colId xmlns:a16="http://schemas.microsoft.com/office/drawing/2014/main" val="120978388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05676807"/>
                    </a:ext>
                  </a:extLst>
                </a:gridCol>
              </a:tblGrid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教学周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时数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实验方式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238034"/>
                  </a:ext>
                </a:extLst>
              </a:tr>
              <a:tr h="3535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模拟电子电路实验概论（第</a:t>
                      </a: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7786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基本比例放大电路实验（第</a:t>
                      </a: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2.1</a:t>
                      </a: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</a:t>
                      </a:r>
                      <a:r>
                        <a:rPr 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07869"/>
                  </a:ext>
                </a:extLst>
              </a:tr>
              <a:tr h="4534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微分积分电路实验（第</a:t>
                      </a: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2.3</a:t>
                      </a: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67910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有源滤波器实验研究实验（第</a:t>
                      </a: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2.5</a:t>
                      </a: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413582"/>
                  </a:ext>
                </a:extLst>
              </a:tr>
              <a:tr h="4534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精密整流电路实验（第</a:t>
                      </a: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2.9</a:t>
                      </a: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71916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三极管放大电路基本性能测量实验（第</a:t>
                      </a: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2.10</a:t>
                      </a: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975885"/>
                  </a:ext>
                </a:extLst>
              </a:tr>
              <a:tr h="4534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三极管放大电路频率特性研究实验（第</a:t>
                      </a: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2.11</a:t>
                      </a: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08017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比较器电路实验（第</a:t>
                      </a: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2.6</a:t>
                      </a: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2461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波形产生电路设计实验（第</a:t>
                      </a:r>
                      <a:r>
                        <a:rPr 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2.7</a:t>
                      </a:r>
                      <a:r>
                        <a:rPr 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  <a:endParaRPr 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21224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音响电路设计实验（第</a:t>
                      </a:r>
                      <a:r>
                        <a:rPr lang="en-US" sz="12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3.4</a:t>
                      </a:r>
                      <a:r>
                        <a:rPr lang="zh-CN" sz="12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6233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音响电路设计实验（续）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集中验收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4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14400" y="533400"/>
            <a:ext cx="8001000" cy="835025"/>
          </a:xfrm>
        </p:spPr>
        <p:txBody>
          <a:bodyPr lIns="91429" tIns="45714" rIns="91429" bIns="45714" anchor="ctr"/>
          <a:lstStyle/>
          <a:p>
            <a:pPr eaLnBrk="1" hangingPunct="1">
              <a:defRPr/>
            </a:pPr>
            <a:r>
              <a:rPr lang="zh-CN" altLang="en-US" dirty="0"/>
              <a:t>示波器</a:t>
            </a:r>
            <a:r>
              <a:rPr lang="en-US" altLang="zh-CN" dirty="0"/>
              <a:t>X-Y</a:t>
            </a:r>
            <a:r>
              <a:rPr lang="zh-CN" altLang="en-US" dirty="0"/>
              <a:t>方式直接观察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4294967295"/>
          </p:nvPr>
        </p:nvSpPr>
        <p:spPr>
          <a:xfrm>
            <a:off x="258763" y="1524000"/>
            <a:ext cx="8716962" cy="4313238"/>
          </a:xfrm>
        </p:spPr>
        <p:txBody>
          <a:bodyPr lIns="91429" tIns="45714" rIns="91429" bIns="45714"/>
          <a:lstStyle/>
          <a:p>
            <a:pPr marL="836613" lvl="1" indent="-317500" defTabSz="1014413" eaLnBrk="1" hangingPunct="1"/>
            <a:r>
              <a:rPr lang="zh-CN" altLang="en-US" b="1" dirty="0" smtClean="0"/>
              <a:t>把一个电压随时间变化的信号（正弦波、三角波、锯齿波）在加到电路输入端的同时加到示波器的</a:t>
            </a:r>
            <a:r>
              <a:rPr lang="en-US" altLang="zh-CN" b="1" dirty="0" smtClean="0"/>
              <a:t>CH1</a:t>
            </a:r>
            <a:r>
              <a:rPr lang="zh-CN" altLang="en-US" b="1" dirty="0" smtClean="0"/>
              <a:t>通道，电路的输出信号加到示波器的</a:t>
            </a:r>
            <a:r>
              <a:rPr lang="en-US" altLang="zh-CN" b="1" dirty="0" smtClean="0"/>
              <a:t>CH2</a:t>
            </a:r>
            <a:r>
              <a:rPr lang="zh-CN" altLang="en-US" b="1" dirty="0" smtClean="0"/>
              <a:t>通道，利用示波器</a:t>
            </a:r>
            <a:r>
              <a:rPr lang="en-US" altLang="zh-CN" b="1" dirty="0" smtClean="0"/>
              <a:t>X-Y</a:t>
            </a:r>
            <a:r>
              <a:rPr lang="zh-CN" altLang="en-US" b="1" dirty="0" smtClean="0"/>
              <a:t>图示仪的功能，在屏幕上显示完整的电压传输特性曲线，同时还可以测量相关参数。</a:t>
            </a:r>
          </a:p>
        </p:txBody>
      </p:sp>
      <p:sp>
        <p:nvSpPr>
          <p:cNvPr id="23556" name="灯片编号占位符 5"/>
          <p:cNvSpPr txBox="1">
            <a:spLocks noGrp="1"/>
          </p:cNvSpPr>
          <p:nvPr/>
        </p:nvSpPr>
        <p:spPr bwMode="auto">
          <a:xfrm>
            <a:off x="6553200" y="6472238"/>
            <a:ext cx="1905000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2571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30288" indent="-204788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4303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5578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3129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701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273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845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E5B7621-AC72-4490-999E-141C1ECE824D}" type="slidenum">
              <a:rPr lang="en-US" altLang="zh-CN" sz="1400" i="1"/>
              <a:pPr algn="r"/>
              <a:t>40</a:t>
            </a:fld>
            <a:endParaRPr lang="en-US" altLang="zh-CN" sz="1400" i="1"/>
          </a:p>
        </p:txBody>
      </p:sp>
      <p:sp>
        <p:nvSpPr>
          <p:cNvPr id="2355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479" tIns="41239" rIns="82479" bIns="41239" anchor="ctr">
            <a:spAutoFit/>
          </a:bodyPr>
          <a:lstStyle>
            <a:lvl1pPr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2571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30288" indent="-204788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4303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5578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3129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701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273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845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200">
              <a:ea typeface="楷体_GB2312" pitchFamily="49" charset="-122"/>
            </a:endParaRPr>
          </a:p>
        </p:txBody>
      </p:sp>
      <p:pic>
        <p:nvPicPr>
          <p:cNvPr id="2355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3581400"/>
            <a:ext cx="32131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3560" name="Object 10"/>
          <p:cNvGraphicFramePr>
            <a:graphicFrameLocks noChangeAspect="1"/>
          </p:cNvGraphicFramePr>
          <p:nvPr/>
        </p:nvGraphicFramePr>
        <p:xfrm>
          <a:off x="685800" y="3733800"/>
          <a:ext cx="4419600" cy="234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73" name="Visio" r:id="rId5" imgW="2387027" imgH="1270858" progId="Visio.Drawing.11">
                  <p:embed/>
                </p:oleObj>
              </mc:Choice>
              <mc:Fallback>
                <p:oleObj name="Visio" r:id="rId5" imgW="2387027" imgH="1270858" progId="Visio.Drawing.11">
                  <p:embed/>
                  <p:pic>
                    <p:nvPicPr>
                      <p:cNvPr id="2356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733800"/>
                        <a:ext cx="4419600" cy="234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页脚占位符 4"/>
          <p:cNvSpPr txBox="1">
            <a:spLocks noGrp="1"/>
          </p:cNvSpPr>
          <p:nvPr/>
        </p:nvSpPr>
        <p:spPr bwMode="auto">
          <a:xfrm>
            <a:off x="2741613" y="6610350"/>
            <a:ext cx="39798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2571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30288" indent="-204788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4303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5578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3129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701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273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845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>
                <a:ea typeface="华文行楷" panose="02010800040101010101" pitchFamily="2" charset="-122"/>
              </a:rPr>
              <a:t>东南大学电工电子实验中心 </a:t>
            </a:r>
          </a:p>
        </p:txBody>
      </p:sp>
      <p:sp>
        <p:nvSpPr>
          <p:cNvPr id="23562" name="灯片编号占位符 5"/>
          <p:cNvSpPr txBox="1">
            <a:spLocks noGrp="1"/>
          </p:cNvSpPr>
          <p:nvPr/>
        </p:nvSpPr>
        <p:spPr bwMode="auto">
          <a:xfrm>
            <a:off x="6705600" y="6624638"/>
            <a:ext cx="1905000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2571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30288" indent="-204788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4303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55788" indent="-206375" defTabSz="825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3129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701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273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84588" indent="-206375" defTabSz="825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2C37913-0F8C-4874-A06A-A9157D5D2DA6}" type="slidenum">
              <a:rPr lang="en-US" altLang="zh-CN" sz="1400"/>
              <a:pPr algn="r"/>
              <a:t>40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61998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函数信号发生器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5" y="1164809"/>
            <a:ext cx="8812664" cy="492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5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正弦波形参数设置</a:t>
            </a:r>
            <a:endParaRPr lang="zh-CN" altLang="en-US" dirty="0"/>
          </a:p>
        </p:txBody>
      </p:sp>
      <p:pic>
        <p:nvPicPr>
          <p:cNvPr id="83975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714973" cy="494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81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易派使用入门介绍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371600"/>
            <a:ext cx="5264454" cy="44958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8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07395" y="1295400"/>
            <a:ext cx="2558509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91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易派软件界面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24200"/>
            <a:ext cx="8102600" cy="165232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53586" y="2772024"/>
            <a:ext cx="105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18C0FC"/>
                </a:solidFill>
              </a:rPr>
              <a:t>信号源</a:t>
            </a:r>
            <a:endParaRPr lang="zh-CN" altLang="en-US" b="1" dirty="0">
              <a:solidFill>
                <a:srgbClr val="18C0FC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7872" y="2736450"/>
            <a:ext cx="105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8C0FC"/>
                </a:solidFill>
              </a:rPr>
              <a:t>示波器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576681" y="2792051"/>
            <a:ext cx="95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</a:rPr>
              <a:t>扫频仪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75398" y="2788704"/>
            <a:ext cx="139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数据采集卡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13674" y="2831068"/>
            <a:ext cx="82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电源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4435" y="2803328"/>
            <a:ext cx="99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频谱仪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0772" y="4850397"/>
            <a:ext cx="186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脉冲信号发生器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6054" y="4844032"/>
            <a:ext cx="141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逻辑分析仪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28824" y="4826542"/>
            <a:ext cx="12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97600"/>
                </a:solidFill>
              </a:rPr>
              <a:t>静态输入</a:t>
            </a:r>
            <a:endParaRPr lang="zh-CN" altLang="en-US" b="1" dirty="0">
              <a:solidFill>
                <a:srgbClr val="7976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36821" y="4800600"/>
            <a:ext cx="154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81C7A"/>
                </a:solidFill>
              </a:rPr>
              <a:t>USB</a:t>
            </a:r>
            <a:r>
              <a:rPr lang="zh-CN" altLang="en-US" b="1" dirty="0" smtClean="0">
                <a:solidFill>
                  <a:srgbClr val="F81C7A"/>
                </a:solidFill>
              </a:rPr>
              <a:t>转</a:t>
            </a:r>
            <a:r>
              <a:rPr lang="en-US" altLang="zh-CN" b="1" dirty="0" smtClean="0">
                <a:solidFill>
                  <a:srgbClr val="F81C7A"/>
                </a:solidFill>
              </a:rPr>
              <a:t>SPI</a:t>
            </a:r>
            <a:r>
              <a:rPr lang="zh-CN" altLang="en-US" b="1" dirty="0" smtClean="0">
                <a:solidFill>
                  <a:srgbClr val="F81C7A"/>
                </a:solidFill>
              </a:rPr>
              <a:t>等</a:t>
            </a:r>
            <a:endParaRPr lang="zh-CN" altLang="en-US" b="1" dirty="0">
              <a:solidFill>
                <a:srgbClr val="F81C7A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20000" y="4800600"/>
            <a:ext cx="10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81C7A"/>
                </a:solidFill>
              </a:rPr>
              <a:t>万用表</a:t>
            </a:r>
            <a:endParaRPr lang="zh-CN" altLang="en-US" b="1" dirty="0">
              <a:solidFill>
                <a:srgbClr val="F81C7A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98808" y="4823875"/>
            <a:ext cx="116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97600"/>
                </a:solidFill>
              </a:rPr>
              <a:t>静态输出</a:t>
            </a:r>
            <a:endParaRPr lang="zh-CN" altLang="en-US" b="1" dirty="0">
              <a:solidFill>
                <a:srgbClr val="797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4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）易派电源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524000"/>
            <a:ext cx="6726259" cy="37828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1447800" cy="22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）易派万用表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96" y="2017712"/>
            <a:ext cx="6183362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3806"/>
            <a:ext cx="2609869" cy="144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）易派信号</a:t>
            </a:r>
            <a:r>
              <a:rPr lang="zh-CN" altLang="en-US" dirty="0"/>
              <a:t>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8" y="1239346"/>
            <a:ext cx="6989950" cy="39349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16" y="1420467"/>
            <a:ext cx="1228734" cy="197645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383983" y="1535457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83983" y="1808015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292258"/>
            <a:ext cx="6172200" cy="13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）易派示波器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55135"/>
            <a:ext cx="7120312" cy="3931579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6115050" y="4038600"/>
            <a:ext cx="3429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noFill/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9" y="1407998"/>
            <a:ext cx="1228734" cy="197645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340938" y="2078822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40938" y="2365365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40938" y="2637554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44055" y="2924097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22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）易</a:t>
            </a:r>
            <a:r>
              <a:rPr lang="zh-CN" altLang="en-US" dirty="0"/>
              <a:t>派示波器续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52" y="2286058"/>
            <a:ext cx="8198688" cy="45483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68303"/>
            <a:ext cx="8915400" cy="46101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2286000" y="1346411"/>
            <a:ext cx="1219200" cy="177589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791200" y="1341663"/>
            <a:ext cx="1538894" cy="258537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62000" y="1512706"/>
            <a:ext cx="1295400" cy="241804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0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课程简介</a:t>
            </a:r>
            <a:r>
              <a:rPr lang="en-US" altLang="zh-CN" dirty="0" smtClean="0"/>
              <a:t>-</a:t>
            </a:r>
            <a:r>
              <a:rPr lang="zh-CN" altLang="en-US" dirty="0" smtClean="0"/>
              <a:t>教学</a:t>
            </a:r>
            <a:r>
              <a:rPr lang="zh-CN" altLang="en-US" dirty="0"/>
              <a:t>计划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51673"/>
              </p:ext>
            </p:extLst>
          </p:nvPr>
        </p:nvGraphicFramePr>
        <p:xfrm>
          <a:off x="661988" y="1296167"/>
          <a:ext cx="7229473" cy="4981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9658">
                  <a:extLst>
                    <a:ext uri="{9D8B030D-6E8A-4147-A177-3AD203B41FA5}">
                      <a16:colId xmlns:a16="http://schemas.microsoft.com/office/drawing/2014/main" val="2353089980"/>
                    </a:ext>
                  </a:extLst>
                </a:gridCol>
                <a:gridCol w="644610">
                  <a:extLst>
                    <a:ext uri="{9D8B030D-6E8A-4147-A177-3AD203B41FA5}">
                      <a16:colId xmlns:a16="http://schemas.microsoft.com/office/drawing/2014/main" val="3512304912"/>
                    </a:ext>
                  </a:extLst>
                </a:gridCol>
                <a:gridCol w="4122813">
                  <a:extLst>
                    <a:ext uri="{9D8B030D-6E8A-4147-A177-3AD203B41FA5}">
                      <a16:colId xmlns:a16="http://schemas.microsoft.com/office/drawing/2014/main" val="1209783889"/>
                    </a:ext>
                  </a:extLst>
                </a:gridCol>
                <a:gridCol w="1142392">
                  <a:extLst>
                    <a:ext uri="{9D8B030D-6E8A-4147-A177-3AD203B41FA5}">
                      <a16:colId xmlns:a16="http://schemas.microsoft.com/office/drawing/2014/main" val="3805676807"/>
                    </a:ext>
                  </a:extLst>
                </a:gridCol>
              </a:tblGrid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教学周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时数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实验方式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238034"/>
                  </a:ext>
                </a:extLst>
              </a:tr>
              <a:tr h="3535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模拟电子电路实验概论（第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7786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基本比例放大电路实验（第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</a:t>
                      </a:r>
                      <a:r>
                        <a:rPr 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07869"/>
                  </a:ext>
                </a:extLst>
              </a:tr>
              <a:tr h="4534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微分积分电路实验（第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2.3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67910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三极管放大电路基本性能测量实验（第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2.10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413582"/>
                  </a:ext>
                </a:extLst>
              </a:tr>
              <a:tr h="4534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三极管放大电路频率特性研究实验（第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2.11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71916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有源滤波器实验研究实验（第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2.5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975885"/>
                  </a:ext>
                </a:extLst>
              </a:tr>
              <a:tr h="4534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精密整流电路实验（第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08017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比较器电路实验（第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2.6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2461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</a:t>
                      </a:r>
                      <a:r>
                        <a:rPr lang="zh-CN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波形产生电路设计实验（第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2.7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21224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音响电路设计实验（第</a:t>
                      </a: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3.4</a:t>
                      </a: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章节）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集中上课</a:t>
                      </a:r>
                      <a:r>
                        <a:rPr lang="en-US" altLang="zh-CN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200" b="1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</a:t>
                      </a:r>
                      <a:endParaRPr lang="zh-CN" altLang="zh-CN" sz="12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6233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音响电路设计实验（续）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集中验收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63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）易派占格未达三分之二</a:t>
            </a:r>
          </a:p>
        </p:txBody>
      </p:sp>
      <p:pic>
        <p:nvPicPr>
          <p:cNvPr id="13315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 b="18645"/>
          <a:stretch>
            <a:fillRect/>
          </a:stretch>
        </p:blipFill>
        <p:spPr>
          <a:xfrm>
            <a:off x="1219200" y="1600200"/>
            <a:ext cx="6381750" cy="3505200"/>
          </a:xfrm>
        </p:spPr>
      </p:pic>
    </p:spTree>
    <p:extLst>
      <p:ext uri="{BB962C8B-B14F-4D97-AF65-F5344CB8AC3E}">
        <p14:creationId xmlns:p14="http://schemas.microsoft.com/office/powerpoint/2010/main" val="316919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）易派示波器续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59" y="3811338"/>
            <a:ext cx="3767165" cy="25574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24" y="3822717"/>
            <a:ext cx="2278035" cy="26597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97768"/>
            <a:ext cx="4993406" cy="2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825" y="304800"/>
            <a:ext cx="8362950" cy="835025"/>
          </a:xfrm>
        </p:spPr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）易派扫频仪（波特图）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36803"/>
            <a:ext cx="7948657" cy="4046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653" y="1066800"/>
            <a:ext cx="2529147" cy="1941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45" y="1092149"/>
            <a:ext cx="1228734" cy="197645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457282" y="1202035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54511" y="2053536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54511" y="1766993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990600" y="1295400"/>
            <a:ext cx="0" cy="533400"/>
          </a:xfrm>
          <a:prstGeom prst="line">
            <a:avLst/>
          </a:prstGeom>
          <a:ln w="38100">
            <a:headEnd type="none" w="med" len="med"/>
            <a:tailEnd type="non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1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r>
              <a:rPr lang="zh-CN" altLang="en-US" dirty="0"/>
              <a:t>易</a:t>
            </a:r>
            <a:r>
              <a:rPr lang="zh-CN" altLang="en-US" dirty="0" smtClean="0"/>
              <a:t>派频谱仪（</a:t>
            </a:r>
            <a:r>
              <a:rPr lang="en-US" altLang="zh-CN" dirty="0" smtClean="0"/>
              <a:t>FFT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1131512"/>
            <a:ext cx="1228734" cy="19764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468712" y="1814137"/>
            <a:ext cx="1143000" cy="152400"/>
          </a:xfrm>
          <a:prstGeom prst="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9" y="2822925"/>
            <a:ext cx="7896269" cy="3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）易派其他接口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8" y="1197768"/>
            <a:ext cx="4176743" cy="29527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18" y="2819400"/>
            <a:ext cx="5229263" cy="4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2743"/>
            <a:ext cx="7524750" cy="835025"/>
          </a:xfrm>
        </p:spPr>
        <p:txBody>
          <a:bodyPr/>
          <a:lstStyle/>
          <a:p>
            <a:r>
              <a:rPr lang="zh-CN" altLang="en-US" dirty="0" smtClean="0"/>
              <a:t>实验前准备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准备好搭接和调试电路的器材和仪器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8484" y="2518080"/>
            <a:ext cx="1947784" cy="18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518080"/>
            <a:ext cx="2890859" cy="1352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52" y="2251165"/>
            <a:ext cx="2347930" cy="20859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495800"/>
            <a:ext cx="1528782" cy="158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实验前</a:t>
            </a:r>
            <a:r>
              <a:rPr lang="zh-CN" altLang="en-US" dirty="0" smtClean="0"/>
              <a:t>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800" y="1439863"/>
            <a:ext cx="8432800" cy="4495800"/>
          </a:xfrm>
        </p:spPr>
        <p:txBody>
          <a:bodyPr/>
          <a:lstStyle/>
          <a:p>
            <a:r>
              <a:rPr lang="zh-CN" altLang="en-US" dirty="0" smtClean="0"/>
              <a:t>拿</a:t>
            </a:r>
            <a:r>
              <a:rPr lang="zh-CN" altLang="en-US" dirty="0"/>
              <a:t>到器件后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根据器件清单把</a:t>
            </a:r>
            <a:r>
              <a:rPr lang="zh-CN" altLang="en-US" dirty="0">
                <a:solidFill>
                  <a:srgbClr val="FF0000"/>
                </a:solidFill>
              </a:rPr>
              <a:t>电阻</a:t>
            </a:r>
            <a:r>
              <a:rPr lang="zh-CN" altLang="en-US" dirty="0" smtClean="0">
                <a:solidFill>
                  <a:srgbClr val="FF0000"/>
                </a:solidFill>
              </a:rPr>
              <a:t>电容分门别类</a:t>
            </a:r>
            <a:r>
              <a:rPr lang="zh-CN" altLang="en-US" dirty="0" smtClean="0"/>
              <a:t>，</a:t>
            </a:r>
            <a:r>
              <a:rPr lang="zh-CN" altLang="en-US" dirty="0"/>
              <a:t>便于实验时拿取方便</a:t>
            </a:r>
            <a:r>
              <a:rPr lang="zh-CN" altLang="en-US" dirty="0" smtClean="0"/>
              <a:t>。可以买器件盒，也可以自己</a:t>
            </a:r>
            <a:r>
              <a:rPr lang="zh-CN" altLang="en-US" dirty="0"/>
              <a:t>做一</a:t>
            </a:r>
            <a:r>
              <a:rPr lang="zh-CN" altLang="en-US" dirty="0" smtClean="0"/>
              <a:t>个器件包，</a:t>
            </a:r>
            <a:r>
              <a:rPr lang="zh-CN" altLang="en-US" dirty="0"/>
              <a:t>将电阻电容按大小用透明胶带粘贴在本子</a:t>
            </a:r>
            <a:r>
              <a:rPr lang="zh-CN" altLang="en-US" dirty="0" smtClean="0"/>
              <a:t>上即可。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28" y="3342654"/>
            <a:ext cx="3638725" cy="29057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5" y="3342655"/>
            <a:ext cx="4010025" cy="281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5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14450" y="4666845"/>
            <a:ext cx="685800" cy="63980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乱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1C21BD-3135-4F49-9483-81060AEBEE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t="10934" r="3700" b="13742"/>
          <a:stretch/>
        </p:blipFill>
        <p:spPr>
          <a:xfrm>
            <a:off x="3028950" y="1447800"/>
            <a:ext cx="5715000" cy="3039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BB6FBF-97D5-4676-8D46-CB1FBCCA3F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7" t="39704" r="34789" b="30700"/>
          <a:stretch/>
        </p:blipFill>
        <p:spPr>
          <a:xfrm>
            <a:off x="628650" y="2080940"/>
            <a:ext cx="2224727" cy="2176009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3486150" y="4812465"/>
            <a:ext cx="4800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u"/>
              <a:defRPr sz="2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美观</a:t>
            </a:r>
            <a:r>
              <a:rPr lang="zh-CN" altLang="en-US" dirty="0" smtClean="0"/>
              <a:t>的，但需要改进吗？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45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预习实验引导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11233" y="1550932"/>
            <a:ext cx="8001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u"/>
              <a:defRPr sz="2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+mj-lt"/>
              <a:buAutoNum type="arabicPeriod"/>
            </a:pPr>
            <a:r>
              <a:rPr lang="zh-CN" altLang="zh-CN" sz="2400" dirty="0" smtClean="0"/>
              <a:t>认真</a:t>
            </a:r>
            <a:r>
              <a:rPr lang="zh-CN" altLang="zh-CN" sz="2400" dirty="0" smtClean="0">
                <a:solidFill>
                  <a:srgbClr val="FF0000"/>
                </a:solidFill>
              </a:rPr>
              <a:t>研读</a:t>
            </a:r>
            <a:r>
              <a:rPr lang="zh-CN" altLang="zh-CN" sz="2400" dirty="0" smtClean="0"/>
              <a:t>实验</a:t>
            </a:r>
            <a:r>
              <a:rPr lang="zh-CN" altLang="en-US" sz="2400" dirty="0"/>
              <a:t>内容</a:t>
            </a:r>
            <a:r>
              <a:rPr lang="zh-CN" altLang="zh-CN" sz="2400" dirty="0" smtClean="0"/>
              <a:t>；</a:t>
            </a:r>
          </a:p>
          <a:p>
            <a:pPr eaLnBrk="1" hangingPunct="1">
              <a:buFont typeface="+mj-lt"/>
              <a:buAutoNum type="arabicPeriod"/>
            </a:pPr>
            <a:r>
              <a:rPr lang="zh-CN" altLang="zh-CN" sz="2400" dirty="0" smtClean="0"/>
              <a:t>按照实验内容完成实验电路的</a:t>
            </a:r>
            <a:r>
              <a:rPr lang="zh-CN" altLang="zh-CN" sz="2400" dirty="0" smtClean="0">
                <a:solidFill>
                  <a:srgbClr val="FF0000"/>
                </a:solidFill>
              </a:rPr>
              <a:t>仿真</a:t>
            </a:r>
            <a:r>
              <a:rPr lang="zh-CN" altLang="en-US" sz="2400" dirty="0" smtClean="0">
                <a:solidFill>
                  <a:srgbClr val="FF0000"/>
                </a:solidFill>
              </a:rPr>
              <a:t>设计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pPr eaLnBrk="1" hangingPunct="1">
              <a:buFont typeface="+mj-lt"/>
              <a:buAutoNum type="arabicPeriod"/>
            </a:pPr>
            <a:r>
              <a:rPr lang="zh-CN" altLang="zh-CN" sz="2400" dirty="0" smtClean="0"/>
              <a:t>完成电路的</a:t>
            </a:r>
            <a:r>
              <a:rPr lang="zh-CN" altLang="zh-CN" sz="2400" dirty="0" smtClean="0">
                <a:solidFill>
                  <a:srgbClr val="FF0000"/>
                </a:solidFill>
              </a:rPr>
              <a:t>预搭</a:t>
            </a:r>
            <a:r>
              <a:rPr lang="zh-CN" altLang="en-US" sz="2400" dirty="0" smtClean="0">
                <a:solidFill>
                  <a:srgbClr val="FF0000"/>
                </a:solidFill>
              </a:rPr>
              <a:t>。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eaLnBrk="1" hangingPunct="1">
              <a:buFont typeface="+mj-lt"/>
              <a:buAutoNum type="arabicPeriod"/>
            </a:pPr>
            <a:r>
              <a:rPr lang="zh-CN" altLang="en-US" dirty="0" smtClean="0"/>
              <a:t>重点提示</a:t>
            </a:r>
            <a:r>
              <a:rPr lang="zh-CN" altLang="zh-CN" dirty="0" smtClean="0"/>
              <a:t>运算放大器</a:t>
            </a:r>
            <a:r>
              <a:rPr lang="zh-CN" altLang="zh-CN" dirty="0"/>
              <a:t>特性的测量</a:t>
            </a:r>
            <a:endParaRPr lang="zh-CN" altLang="zh-CN" sz="2400" dirty="0" smtClean="0"/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1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90600" y="1943100"/>
            <a:ext cx="7142328" cy="762000"/>
          </a:xfrm>
        </p:spPr>
        <p:txBody>
          <a:bodyPr/>
          <a:lstStyle/>
          <a:p>
            <a:r>
              <a:rPr lang="zh-CN" altLang="en-US" dirty="0" smtClean="0"/>
              <a:t>谢谢</a:t>
            </a:r>
            <a:r>
              <a:rPr lang="en-US" altLang="zh-CN" dirty="0"/>
              <a:t>!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63223" y="3505200"/>
            <a:ext cx="7010400" cy="1600200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东南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大学电工电子实验中心 黄慧春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huanghuichun@seu.edu.cn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38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课程简介</a:t>
            </a:r>
            <a:r>
              <a:rPr lang="en-US" altLang="zh-CN" dirty="0" smtClean="0"/>
              <a:t>-</a:t>
            </a:r>
            <a:r>
              <a:rPr lang="zh-CN" altLang="en-US" b="1" dirty="0" smtClean="0"/>
              <a:t>评分</a:t>
            </a:r>
            <a:r>
              <a:rPr lang="zh-CN" altLang="en-US" b="1" dirty="0"/>
              <a:t>和考核方式</a:t>
            </a:r>
          </a:p>
        </p:txBody>
      </p:sp>
      <p:sp>
        <p:nvSpPr>
          <p:cNvPr id="11" name="矩形 10"/>
          <p:cNvSpPr/>
          <p:nvPr/>
        </p:nvSpPr>
        <p:spPr>
          <a:xfrm>
            <a:off x="598170" y="1333175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b="1" dirty="0"/>
              <a:t>本课程最终成绩由每个实验的成绩构成</a:t>
            </a:r>
            <a:r>
              <a:rPr lang="zh-CN" altLang="zh-CN" b="1" kern="100" dirty="0" smtClean="0">
                <a:latin typeface="Times New Roman" panose="02020603050405020304" pitchFamily="18" charset="0"/>
              </a:rPr>
              <a:t>：</a:t>
            </a:r>
            <a:endParaRPr lang="zh-CN" altLang="zh-CN" b="1" kern="1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994772"/>
              </p:ext>
            </p:extLst>
          </p:nvPr>
        </p:nvGraphicFramePr>
        <p:xfrm>
          <a:off x="628652" y="1837916"/>
          <a:ext cx="7524751" cy="45628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2027">
                  <a:extLst>
                    <a:ext uri="{9D8B030D-6E8A-4147-A177-3AD203B41FA5}">
                      <a16:colId xmlns:a16="http://schemas.microsoft.com/office/drawing/2014/main" val="615017432"/>
                    </a:ext>
                  </a:extLst>
                </a:gridCol>
                <a:gridCol w="4541915">
                  <a:extLst>
                    <a:ext uri="{9D8B030D-6E8A-4147-A177-3AD203B41FA5}">
                      <a16:colId xmlns:a16="http://schemas.microsoft.com/office/drawing/2014/main" val="2649477529"/>
                    </a:ext>
                  </a:extLst>
                </a:gridCol>
                <a:gridCol w="1280809">
                  <a:extLst>
                    <a:ext uri="{9D8B030D-6E8A-4147-A177-3AD203B41FA5}">
                      <a16:colId xmlns:a16="http://schemas.microsoft.com/office/drawing/2014/main" val="4144094740"/>
                    </a:ext>
                  </a:extLst>
                </a:gridCol>
              </a:tblGrid>
              <a:tr h="358462"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必做实验内容</a:t>
                      </a:r>
                    </a:p>
                  </a:txBody>
                  <a:tcPr marL="68580" marR="68580" marT="0" marB="0" anchor="ctr">
                    <a:solidFill>
                      <a:srgbClr val="18C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基本比例放大电路实验（第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>
                    <a:solidFill>
                      <a:srgbClr val="18C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9%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8C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889858"/>
                  </a:ext>
                </a:extLst>
              </a:tr>
              <a:tr h="3584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微分积分电路实验（第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2.3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9%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1663670"/>
                  </a:ext>
                </a:extLst>
              </a:tr>
              <a:tr h="3584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有源滤波器实验研究实验（第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2.5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9%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9344389"/>
                  </a:ext>
                </a:extLst>
              </a:tr>
              <a:tr h="3584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比较器电路实验（第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2.6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9%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3325767"/>
                  </a:ext>
                </a:extLst>
              </a:tr>
              <a:tr h="3584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波形产生电路设计实验（第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2.7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9%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4000373"/>
                  </a:ext>
                </a:extLst>
              </a:tr>
              <a:tr h="3584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精密整流电路实验（第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9%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0564527"/>
                  </a:ext>
                </a:extLst>
              </a:tr>
              <a:tr h="3584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三极管放大电路基本性能测量实验（第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2.10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9%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8196340"/>
                  </a:ext>
                </a:extLst>
              </a:tr>
              <a:tr h="3584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三极管放大电路频率特性研究实验（第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2.11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9%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3491995"/>
                  </a:ext>
                </a:extLst>
              </a:tr>
              <a:tr h="3584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音响电路设计实验（第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3.4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13%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3075346"/>
                  </a:ext>
                </a:extLst>
              </a:tr>
              <a:tr h="6198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选做实验内容</a:t>
                      </a:r>
                    </a:p>
                  </a:txBody>
                  <a:tcPr marL="68580" marR="68580" marT="0" marB="0" anchor="ctr">
                    <a:solidFill>
                      <a:srgbClr val="18C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2.3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2.5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2.6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2.7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（选做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10%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145925"/>
                  </a:ext>
                </a:extLst>
              </a:tr>
              <a:tr h="35846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MOOC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测验成绩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5%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8220726"/>
                  </a:ext>
                </a:extLst>
              </a:tr>
              <a:tr h="35846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合计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8463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3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/>
              <a:t>课程</a:t>
            </a:r>
            <a:r>
              <a:rPr lang="zh-CN" altLang="en-US" dirty="0" smtClean="0"/>
              <a:t>简介</a:t>
            </a:r>
            <a:r>
              <a:rPr lang="en-US" altLang="zh-CN" dirty="0"/>
              <a:t>——</a:t>
            </a:r>
            <a:r>
              <a:rPr lang="zh-CN" altLang="en-US" dirty="0" smtClean="0"/>
              <a:t>开放时间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2059" y="1219200"/>
            <a:ext cx="8001000" cy="5029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、开放</a:t>
            </a:r>
            <a:r>
              <a:rPr lang="zh-CN" altLang="en-US" dirty="0"/>
              <a:t>实验时间</a:t>
            </a:r>
            <a:r>
              <a:rPr lang="en-US" altLang="zh-CN" dirty="0"/>
              <a:t>(6-15</a:t>
            </a:r>
            <a:r>
              <a:rPr lang="zh-CN" altLang="en-US" dirty="0"/>
              <a:t>周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周一至周五</a:t>
            </a:r>
            <a:r>
              <a:rPr lang="zh-CN" altLang="en-US" dirty="0"/>
              <a:t>白天第</a:t>
            </a:r>
            <a:r>
              <a:rPr lang="en-US" altLang="zh-CN" dirty="0"/>
              <a:t>3</a:t>
            </a:r>
            <a:r>
              <a:rPr lang="zh-CN" altLang="en-US" dirty="0"/>
              <a:t>节</a:t>
            </a:r>
            <a:r>
              <a:rPr lang="en-US" altLang="zh-CN" dirty="0"/>
              <a:t>-</a:t>
            </a:r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节课实验室开放（周一上午仪表室检修不开放），如实验室有课，后排有空位可以插班实验，插班实验时注意保持安静，不打扰课堂教学；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 smtClean="0"/>
              <a:t>、带班</a:t>
            </a:r>
            <a:r>
              <a:rPr lang="zh-CN" altLang="en-US" dirty="0"/>
              <a:t>实验未能当堂完成的，可以去</a:t>
            </a:r>
            <a:r>
              <a:rPr lang="en-US" altLang="zh-CN" dirty="0">
                <a:solidFill>
                  <a:srgbClr val="FF0000"/>
                </a:solidFill>
              </a:rPr>
              <a:t>105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408</a:t>
            </a:r>
            <a:r>
              <a:rPr lang="zh-CN" altLang="en-US" dirty="0"/>
              <a:t>两个实验室继续完成实验，如实验中遇到问题，学生联系自己的带班老师；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 smtClean="0"/>
              <a:t>、法定</a:t>
            </a:r>
            <a:r>
              <a:rPr lang="zh-CN" altLang="en-US" dirty="0"/>
              <a:t>假期和校历规定的</a:t>
            </a:r>
            <a:r>
              <a:rPr lang="zh-CN" altLang="en-US" dirty="0">
                <a:solidFill>
                  <a:srgbClr val="FF0000"/>
                </a:solidFill>
              </a:rPr>
              <a:t>假期</a:t>
            </a:r>
            <a:r>
              <a:rPr lang="zh-CN" altLang="en-US" dirty="0"/>
              <a:t>，实验室</a:t>
            </a:r>
            <a:r>
              <a:rPr lang="zh-CN" altLang="en-US" dirty="0">
                <a:solidFill>
                  <a:srgbClr val="FF0000"/>
                </a:solidFill>
              </a:rPr>
              <a:t>不开放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 smtClean="0"/>
              <a:t>、开放时间</a:t>
            </a:r>
            <a:r>
              <a:rPr lang="zh-CN" altLang="en-US" dirty="0"/>
              <a:t>如有变更，教师将在各班级</a:t>
            </a:r>
            <a:r>
              <a:rPr lang="en-US" altLang="zh-CN" dirty="0">
                <a:solidFill>
                  <a:srgbClr val="FF0000"/>
                </a:solidFill>
              </a:rPr>
              <a:t>QQ</a:t>
            </a:r>
            <a:r>
              <a:rPr lang="zh-CN" altLang="en-US" dirty="0">
                <a:solidFill>
                  <a:srgbClr val="FF0000"/>
                </a:solidFill>
              </a:rPr>
              <a:t>群</a:t>
            </a:r>
            <a:r>
              <a:rPr lang="zh-CN" altLang="en-US" dirty="0"/>
              <a:t>上提前通知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431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实验目的、意义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221584"/>
            <a:ext cx="3556000" cy="2141537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初步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掌握</a:t>
            </a:r>
            <a:r>
              <a:rPr lang="zh-CN" altLang="zh-CN" dirty="0"/>
              <a:t>基础实验</a:t>
            </a:r>
            <a:r>
              <a:rPr lang="zh-CN" altLang="zh-CN" dirty="0" smtClean="0"/>
              <a:t>知识</a:t>
            </a:r>
            <a:endParaRPr lang="en-US" altLang="zh-CN" dirty="0" smtClean="0"/>
          </a:p>
          <a:p>
            <a:r>
              <a:rPr lang="zh-CN" altLang="zh-CN" dirty="0"/>
              <a:t>掌握</a:t>
            </a:r>
            <a:r>
              <a:rPr lang="zh-CN" altLang="zh-CN" dirty="0" smtClean="0"/>
              <a:t>基础</a:t>
            </a:r>
            <a:r>
              <a:rPr lang="zh-CN" altLang="zh-CN" dirty="0"/>
              <a:t>实验</a:t>
            </a:r>
            <a:r>
              <a:rPr lang="zh-CN" altLang="zh-CN" dirty="0" smtClean="0"/>
              <a:t>理论</a:t>
            </a:r>
            <a:endParaRPr lang="en-US" altLang="zh-CN" dirty="0" smtClean="0"/>
          </a:p>
          <a:p>
            <a:r>
              <a:rPr lang="zh-CN" altLang="zh-CN" dirty="0"/>
              <a:t>掌握</a:t>
            </a:r>
            <a:r>
              <a:rPr lang="zh-CN" altLang="zh-CN" dirty="0" smtClean="0"/>
              <a:t>基本</a:t>
            </a:r>
            <a:r>
              <a:rPr lang="zh-CN" altLang="zh-CN" dirty="0"/>
              <a:t>实验</a:t>
            </a:r>
            <a:r>
              <a:rPr lang="zh-CN" altLang="zh-CN" dirty="0" smtClean="0"/>
              <a:t>技能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867150" y="1197770"/>
            <a:ext cx="4495800" cy="2078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u"/>
              <a:defRPr sz="2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第二步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zh-CN" altLang="zh-CN" dirty="0" smtClean="0"/>
              <a:t>识别和选择所需元器件</a:t>
            </a:r>
            <a:endParaRPr lang="en-US" altLang="zh-CN" dirty="0" smtClean="0"/>
          </a:p>
          <a:p>
            <a:pPr eaLnBrk="1" hangingPunct="1"/>
            <a:r>
              <a:rPr lang="zh-CN" altLang="zh-CN" dirty="0" smtClean="0"/>
              <a:t>设计、安装和调试电路</a:t>
            </a:r>
            <a:endParaRPr lang="en-US" altLang="zh-CN" dirty="0" smtClean="0"/>
          </a:p>
          <a:p>
            <a:pPr eaLnBrk="1" hangingPunct="1"/>
            <a:r>
              <a:rPr lang="zh-CN" altLang="zh-CN" dirty="0" smtClean="0"/>
              <a:t>分析实验结果</a:t>
            </a:r>
            <a:endParaRPr lang="en-US" altLang="zh-CN" dirty="0" smtClean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14350" y="3386936"/>
            <a:ext cx="8001000" cy="309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u"/>
              <a:defRPr sz="2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最终目的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dirty="0" smtClean="0"/>
              <a:t>  </a:t>
            </a:r>
            <a:r>
              <a:rPr lang="zh-CN" altLang="zh-CN" sz="2400" dirty="0" smtClean="0"/>
              <a:t>通过仿真实验与实物实验的紧密结合，线上实验和线下实验的相互支撑，以及以验证性为主的单元电路实验到自我设计的综合性实验的提升，培养学生知识</a:t>
            </a:r>
            <a:r>
              <a:rPr lang="zh-CN" altLang="zh-CN" sz="2400" dirty="0" smtClean="0">
                <a:solidFill>
                  <a:srgbClr val="FF0000"/>
                </a:solidFill>
              </a:rPr>
              <a:t>综合运用能力和创新能力</a:t>
            </a:r>
            <a:r>
              <a:rPr lang="zh-CN" altLang="zh-CN" sz="2400" dirty="0" smtClean="0"/>
              <a:t>，成为善于把理论知识与实践相结合的</a:t>
            </a:r>
            <a:r>
              <a:rPr lang="zh-CN" altLang="zh-CN" sz="2400" dirty="0" smtClean="0">
                <a:solidFill>
                  <a:srgbClr val="FF0000"/>
                </a:solidFill>
              </a:rPr>
              <a:t>高技术人才</a:t>
            </a:r>
            <a:r>
              <a:rPr lang="zh-CN" altLang="zh-CN" sz="2400" dirty="0" smtClean="0"/>
              <a:t>，为培养高素质创新人才奠定基础。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778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模拟电子电路实验特点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000" dirty="0"/>
              <a:t>模拟电子电路</a:t>
            </a:r>
            <a:r>
              <a:rPr lang="zh-CN" altLang="zh-CN" sz="2000" dirty="0">
                <a:solidFill>
                  <a:srgbClr val="FF0000"/>
                </a:solidFill>
              </a:rPr>
              <a:t>知识点多</a:t>
            </a:r>
            <a:r>
              <a:rPr lang="zh-CN" altLang="zh-CN" sz="2000" dirty="0"/>
              <a:t>，电路变化多，需要测量的</a:t>
            </a:r>
            <a:r>
              <a:rPr lang="zh-CN" altLang="zh-CN" sz="2000" dirty="0">
                <a:solidFill>
                  <a:srgbClr val="FF0000"/>
                </a:solidFill>
              </a:rPr>
              <a:t>参数多</a:t>
            </a:r>
            <a:r>
              <a:rPr lang="zh-CN" altLang="zh-CN" sz="2000" dirty="0"/>
              <a:t>，受实验</a:t>
            </a:r>
            <a:r>
              <a:rPr lang="zh-CN" altLang="zh-CN" sz="2000" dirty="0">
                <a:solidFill>
                  <a:srgbClr val="FF0000"/>
                </a:solidFill>
              </a:rPr>
              <a:t>环境条件</a:t>
            </a:r>
            <a:r>
              <a:rPr lang="zh-CN" altLang="zh-CN" sz="2000" dirty="0"/>
              <a:t>的影响也</a:t>
            </a:r>
            <a:r>
              <a:rPr lang="zh-CN" altLang="zh-CN" sz="2000" dirty="0" smtClean="0"/>
              <a:t>明显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zh-CN" sz="2000" dirty="0"/>
              <a:t>模拟电子电路实验中所用到的</a:t>
            </a:r>
            <a:r>
              <a:rPr lang="zh-CN" altLang="zh-CN" sz="2000" dirty="0">
                <a:solidFill>
                  <a:srgbClr val="FF0000"/>
                </a:solidFill>
              </a:rPr>
              <a:t>元器件品种繁多</a:t>
            </a:r>
            <a:r>
              <a:rPr lang="zh-CN" altLang="zh-CN" sz="2000" dirty="0"/>
              <a:t>，特性</a:t>
            </a:r>
            <a:r>
              <a:rPr lang="zh-CN" altLang="zh-CN" sz="2000" dirty="0" smtClean="0"/>
              <a:t>各异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zh-CN" sz="2000" dirty="0"/>
              <a:t>电子</a:t>
            </a:r>
            <a:r>
              <a:rPr lang="zh-CN" altLang="zh-CN" sz="2000" dirty="0">
                <a:solidFill>
                  <a:srgbClr val="FF0000"/>
                </a:solidFill>
              </a:rPr>
              <a:t>元器件参数的离散性很大</a:t>
            </a:r>
            <a:r>
              <a:rPr lang="zh-CN" altLang="zh-CN" sz="2000" dirty="0"/>
              <a:t>，同一型号的器件其参数也不完全</a:t>
            </a:r>
            <a:r>
              <a:rPr lang="zh-CN" altLang="zh-CN" sz="2000" dirty="0" smtClean="0"/>
              <a:t>一致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zh-CN" sz="2000" dirty="0"/>
              <a:t>模拟电子电路在单元电路与单元电路连接时，由于电路输入输出之间的</a:t>
            </a:r>
            <a:r>
              <a:rPr lang="zh-CN" altLang="zh-CN" sz="2000" dirty="0">
                <a:solidFill>
                  <a:srgbClr val="FF0000"/>
                </a:solidFill>
              </a:rPr>
              <a:t>匹配问题</a:t>
            </a:r>
            <a:r>
              <a:rPr lang="zh-CN" altLang="zh-CN" sz="2000" dirty="0"/>
              <a:t>，经常会出现各个单元电路工作正常，但前后连接后电路性能出现</a:t>
            </a:r>
            <a:r>
              <a:rPr lang="zh-CN" altLang="zh-CN" sz="2000" dirty="0" smtClean="0"/>
              <a:t>异常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zh-CN" sz="2000" dirty="0"/>
              <a:t>电路性能指标都是依靠仪器仪表测量得到的，不同的仪器仪表功能不同，测量的方法也不同，需要针对测量的对象，</a:t>
            </a:r>
            <a:r>
              <a:rPr lang="zh-CN" altLang="zh-CN" sz="2000" dirty="0">
                <a:solidFill>
                  <a:srgbClr val="FF0000"/>
                </a:solidFill>
              </a:rPr>
              <a:t>正确选择仪器仪表</a:t>
            </a:r>
            <a:r>
              <a:rPr lang="zh-CN" altLang="zh-CN" sz="2000" dirty="0"/>
              <a:t>，采用</a:t>
            </a:r>
            <a:r>
              <a:rPr lang="zh-CN" altLang="zh-CN" sz="2000" dirty="0">
                <a:solidFill>
                  <a:srgbClr val="FF0000"/>
                </a:solidFill>
              </a:rPr>
              <a:t>正确的</a:t>
            </a:r>
            <a:r>
              <a:rPr lang="zh-CN" altLang="zh-CN" sz="2000" dirty="0" smtClean="0">
                <a:solidFill>
                  <a:srgbClr val="FF0000"/>
                </a:solidFill>
              </a:rPr>
              <a:t>测量</a:t>
            </a:r>
            <a:r>
              <a:rPr lang="zh-CN" altLang="en-US" sz="2000" dirty="0" smtClean="0">
                <a:solidFill>
                  <a:srgbClr val="FF0000"/>
                </a:solidFill>
              </a:rPr>
              <a:t>方法</a:t>
            </a:r>
            <a:r>
              <a:rPr lang="zh-CN" altLang="zh-CN" sz="2000" dirty="0" smtClean="0"/>
              <a:t>，</a:t>
            </a:r>
            <a:r>
              <a:rPr lang="zh-CN" altLang="zh-CN" sz="2000" dirty="0"/>
              <a:t>才能得到正确的</a:t>
            </a:r>
            <a:r>
              <a:rPr lang="zh-CN" altLang="zh-CN" sz="2000" dirty="0" smtClean="0"/>
              <a:t>结果</a:t>
            </a:r>
            <a:r>
              <a:rPr lang="zh-CN" altLang="en-US" sz="2000" dirty="0" smtClean="0"/>
              <a:t>。</a:t>
            </a:r>
            <a:endParaRPr lang="zh-CN" altLang="zh-CN" sz="2000" dirty="0"/>
          </a:p>
          <a:p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fld id="{E96A6E37-9F3B-4ADD-A23D-BFA2E9B90CB2}" type="datetime1">
              <a:rPr lang="zh-CN" altLang="en-US" smtClean="0"/>
              <a:t>2024/3/21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76600" y="5995193"/>
            <a:ext cx="3086100" cy="365125"/>
          </a:xfrm>
        </p:spPr>
        <p:txBody>
          <a:bodyPr/>
          <a:lstStyle/>
          <a:p>
            <a:r>
              <a:rPr lang="zh-CN" altLang="en-US" dirty="0" smtClean="0"/>
              <a:t>东南大学电工电子实验中心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8E42FD-C0F6-48B0-9052-3C23A1FA3B65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87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黑体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11358</TotalTime>
  <Words>3229</Words>
  <Application>Microsoft Office PowerPoint</Application>
  <PresentationFormat>全屏显示(4:3)</PresentationFormat>
  <Paragraphs>506</Paragraphs>
  <Slides>59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黑体</vt:lpstr>
      <vt:lpstr>华文行楷</vt:lpstr>
      <vt:lpstr>楷体</vt:lpstr>
      <vt:lpstr>楷体_GB2312</vt:lpstr>
      <vt:lpstr>宋体</vt:lpstr>
      <vt:lpstr>Arial</vt:lpstr>
      <vt:lpstr>Times New Roman</vt:lpstr>
      <vt:lpstr>Verdana</vt:lpstr>
      <vt:lpstr>Wingdings</vt:lpstr>
      <vt:lpstr>Profile</vt:lpstr>
      <vt:lpstr>Visio</vt:lpstr>
      <vt:lpstr>模拟电子电路实验</vt:lpstr>
      <vt:lpstr>教学目标</vt:lpstr>
      <vt:lpstr>1.课程简介-基本情况</vt:lpstr>
      <vt:lpstr>1.课程简介-教学计划</vt:lpstr>
      <vt:lpstr>1.课程简介-教学计划</vt:lpstr>
      <vt:lpstr>1.课程简介-评分和考核方式</vt:lpstr>
      <vt:lpstr>1.课程简介——开放时间</vt:lpstr>
      <vt:lpstr>2.实验目的、意义</vt:lpstr>
      <vt:lpstr>2.1模拟电子电路实验特点</vt:lpstr>
      <vt:lpstr>2.2实验学习方法</vt:lpstr>
      <vt:lpstr>3.1实验预习要求</vt:lpstr>
      <vt:lpstr>3.2实验预习报告要求</vt:lpstr>
      <vt:lpstr>3.3 实验预习MOOC要求</vt:lpstr>
      <vt:lpstr>3.4实验要求</vt:lpstr>
      <vt:lpstr>3.4 实验要求(续)</vt:lpstr>
      <vt:lpstr>3.5电子实验报告要求</vt:lpstr>
      <vt:lpstr>3.5电子实验报告要求（续）</vt:lpstr>
      <vt:lpstr>底色没有改成白色，看不清</vt:lpstr>
      <vt:lpstr>各通道颜色没有区分</vt:lpstr>
      <vt:lpstr>截图看不清，不标注输入输出</vt:lpstr>
      <vt:lpstr>3.5电子实验报告要求（续）</vt:lpstr>
      <vt:lpstr>3.5电子实验报告要求（续）</vt:lpstr>
      <vt:lpstr>3.5电子实验报告要求（续）</vt:lpstr>
      <vt:lpstr>4.1稳压电源的使用---正负电源的接法</vt:lpstr>
      <vt:lpstr>4.1稳压电源的使用---正负电源的接法</vt:lpstr>
      <vt:lpstr>4.1稳压电源的使用---正负电源的接法</vt:lpstr>
      <vt:lpstr>4.2万用表1</vt:lpstr>
      <vt:lpstr>4.2万用表2</vt:lpstr>
      <vt:lpstr>4.2万用表3</vt:lpstr>
      <vt:lpstr>4.3示波器（鼎阳）</vt:lpstr>
      <vt:lpstr>示波器信号测量（鼎阳）</vt:lpstr>
      <vt:lpstr>示波器信号测量（鼎阳）</vt:lpstr>
      <vt:lpstr>示波器X-Y方式直接观察</vt:lpstr>
      <vt:lpstr>电压传输特性曲线</vt:lpstr>
      <vt:lpstr>游标设置在拐点，直接读取数据</vt:lpstr>
      <vt:lpstr>4.3示波器（固伟）</vt:lpstr>
      <vt:lpstr>4.3示波器XY显示方式</vt:lpstr>
      <vt:lpstr>4.3小信号抓取</vt:lpstr>
      <vt:lpstr>PowerPoint 演示文稿</vt:lpstr>
      <vt:lpstr>示波器X-Y方式直接观察</vt:lpstr>
      <vt:lpstr>函数信号发生器</vt:lpstr>
      <vt:lpstr>正弦波形参数设置</vt:lpstr>
      <vt:lpstr>6.易派使用入门介绍</vt:lpstr>
      <vt:lpstr>易派软件界面</vt:lpstr>
      <vt:lpstr>1）易派电源</vt:lpstr>
      <vt:lpstr>2）易派万用表</vt:lpstr>
      <vt:lpstr>3）易派信号源</vt:lpstr>
      <vt:lpstr>4）易派示波器</vt:lpstr>
      <vt:lpstr>4）易派示波器续</vt:lpstr>
      <vt:lpstr>4）易派占格未达三分之二</vt:lpstr>
      <vt:lpstr>4）易派示波器续</vt:lpstr>
      <vt:lpstr>5）易派扫频仪（波特图）</vt:lpstr>
      <vt:lpstr>6）易派频谱仪（FFT）</vt:lpstr>
      <vt:lpstr>8）易派其他接口</vt:lpstr>
      <vt:lpstr>实验前准备1</vt:lpstr>
      <vt:lpstr>实验前准备</vt:lpstr>
      <vt:lpstr>布局举例</vt:lpstr>
      <vt:lpstr>预习实验引导</vt:lpstr>
      <vt:lpstr>谢谢!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hhc16</dc:creator>
  <cp:lastModifiedBy>hhc</cp:lastModifiedBy>
  <cp:revision>560</cp:revision>
  <cp:lastPrinted>1601-01-01T00:00:00Z</cp:lastPrinted>
  <dcterms:created xsi:type="dcterms:W3CDTF">1601-01-01T00:00:00Z</dcterms:created>
  <dcterms:modified xsi:type="dcterms:W3CDTF">2024-03-21T08:57:34Z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